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73" r:id="rId5"/>
    <p:sldId id="351" r:id="rId6"/>
    <p:sldId id="356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74" r:id="rId19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7B7"/>
    <a:srgbClr val="83DBD9"/>
    <a:srgbClr val="3AB57A"/>
    <a:srgbClr val="72BC9C"/>
    <a:srgbClr val="3AB563"/>
    <a:srgbClr val="74D293"/>
    <a:srgbClr val="CEEADD"/>
    <a:srgbClr val="C1EDEC"/>
    <a:srgbClr val="439B8A"/>
    <a:srgbClr val="008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3598D-F75F-4408-8901-7E5522091D21}" v="63" dt="2025-11-20T15:42:29.88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63" autoAdjust="0"/>
  </p:normalViewPr>
  <p:slideViewPr>
    <p:cSldViewPr snapToGrid="0">
      <p:cViewPr varScale="1">
        <p:scale>
          <a:sx n="108" d="100"/>
          <a:sy n="108" d="100"/>
        </p:scale>
        <p:origin x="99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ília JP. Oliveira" userId="fa6e3348-3875-4378-ac99-5af4e86d2357" providerId="ADAL" clId="{E36CB38E-A8A2-4470-9D45-BAAA81393D4F}"/>
    <pc:docChg chg="modSld">
      <pc:chgData name="Lília JP. Oliveira" userId="fa6e3348-3875-4378-ac99-5af4e86d2357" providerId="ADAL" clId="{E36CB38E-A8A2-4470-9D45-BAAA81393D4F}" dt="2025-11-20T18:49:34.349" v="0" actId="1076"/>
      <pc:docMkLst>
        <pc:docMk/>
      </pc:docMkLst>
      <pc:sldChg chg="modSp mod">
        <pc:chgData name="Lília JP. Oliveira" userId="fa6e3348-3875-4378-ac99-5af4e86d2357" providerId="ADAL" clId="{E36CB38E-A8A2-4470-9D45-BAAA81393D4F}" dt="2025-11-20T18:49:34.349" v="0" actId="1076"/>
        <pc:sldMkLst>
          <pc:docMk/>
          <pc:sldMk cId="2384542789" sldId="385"/>
        </pc:sldMkLst>
        <pc:picChg chg="mod">
          <ac:chgData name="Lília JP. Oliveira" userId="fa6e3348-3875-4378-ac99-5af4e86d2357" providerId="ADAL" clId="{E36CB38E-A8A2-4470-9D45-BAAA81393D4F}" dt="2025-11-20T18:49:34.349" v="0" actId="1076"/>
          <ac:picMkLst>
            <pc:docMk/>
            <pc:sldMk cId="2384542789" sldId="385"/>
            <ac:picMk id="3" creationId="{95F16528-5D20-1744-16B0-9ECC3F215B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039F3-FE95-4416-A610-E11D36A079AF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FC72-B4A3-45ED-B645-FAFA574C88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393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D1156-B139-4315-9FCF-6E619360B0AF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842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F516C-0DE3-1BFF-4483-B092592CD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337B078-1AF5-5E89-3DE0-558257281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28279CC-964A-9325-BF7D-456DDE85C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Retificou-se a data de início para 6 de setembro de 2024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D65B772-F5DF-4BD1-C414-502043AD6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C72-B4A3-45ED-B645-FAFA574C881A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34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8CF51-C9B5-26FF-5D97-B7CAD6B33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3A60613-BB4E-49EE-2C08-50B7CFE9B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F184F1A-78A3-9751-F115-9FB21EA4F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Retificou-se a data de início para 6 de setembro de 2024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BA6934F-00DA-7540-6C30-B3C937747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C72-B4A3-45ED-B645-FAFA574C881A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5973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E8A2D-B212-C7CD-9CF0-1B70D4BAC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B0A3AE5-70B9-BB15-4810-19A3FF4F6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DC57CEB-7EB1-D912-9EA1-EF50A752E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Retificou-se a data de início para 6 de setembro de 2024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A1D0B0D-7D42-7337-9D9A-B8BB6FD3F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C72-B4A3-45ED-B645-FAFA574C881A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9652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4481C-CB5D-2BEC-6EFE-CC58C2556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6640EF0-B94C-A1E3-4980-541AA45E4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CC97EEC-C3DD-8098-7930-1CACE36AB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Retificou-se a data de início para 6 de setembro de 2024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5CD3227-DC32-685A-8A27-BD0D301BC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C72-B4A3-45ED-B645-FAFA574C881A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1303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D1156-B139-4315-9FCF-6E619360B0AF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66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Retificou-se a data de início para 6 de setembro de 2024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C72-B4A3-45ED-B645-FAFA574C881A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401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FDFA8-BDC6-8551-503C-25DBB8DBF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522CF1F-599E-49FC-90AD-5DD1DF973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3B6E860-8CB8-3153-45B0-15F8CA076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Retificou-se a data de início para 6 de setembro de 2024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11FD353-BBE9-A497-B6E5-46A4AA38F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C72-B4A3-45ED-B645-FAFA574C881A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238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2B678-C251-7991-9BF8-A5DC9C013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7F0EEC9-B1C0-F2EE-ABAC-C527E21F8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985BCFF-1D45-E01C-B9F8-7A735FEBC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Retificou-se a data de início para 6 de setembro de 2024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FAF5B4E-5A10-925B-96A0-503124422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C72-B4A3-45ED-B645-FAFA574C881A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07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EE05C-9187-A8FF-8580-82AE0DEF7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1FDD99B-183F-BBFC-D685-3EC6A6713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8D994F9-F3B7-3F3F-2155-94BE82328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Retificou-se a data de início para 6 de setembro de 2024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2B8BEA8-C6F1-C655-1BF5-733E111BD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C72-B4A3-45ED-B645-FAFA574C881A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7623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7A8F3-0464-4A67-2065-FBA1D3598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58CA8EF-32E2-6BF8-03AE-8EC3008C0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356F86A-E3FC-F386-DC47-B006A4374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Retificou-se a data de início para 6 de setembro de 2024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322F67E-3262-82CF-D800-9755AA656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C72-B4A3-45ED-B645-FAFA574C881A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9811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C8EC3-5916-35BC-D155-D9C5ABB06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9BCF801-9734-13EA-4E00-4C628FC6D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34D1B12-6161-E303-214E-860A4E62B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Retificou-se a data de início para 6 de setembro de 2024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8CF5DCC-1152-D706-D3E4-848A0C8A03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C72-B4A3-45ED-B645-FAFA574C881A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3252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CD27C-E767-E080-3858-20FF67064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31C14F7-29BA-077B-CEDD-BAC19FA9A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B245209-3B16-93DF-2AE5-4E5559E61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Retificou-se a data de início para 6 de setembro de 2024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AE04E8C-4641-969B-595E-5A655888B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C72-B4A3-45ED-B645-FAFA574C881A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1158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A9477-FD72-2404-AF70-3B82AFD02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509C62E-3C5A-93D5-BD26-2C05D89FD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2A60289-C1E2-2D69-8249-9C9ABC535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Retificou-se a data de início para 6 de setembro de 2024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C9B5F7C-8836-FBF4-AF53-E29C91288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C72-B4A3-45ED-B645-FAFA574C881A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775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70A1F-200B-B759-6AE4-19ED9C65A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BD9E19-47AC-6358-49CD-068F05D42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2C2BE5E-18DE-9927-83BB-1908E20B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A43C899-D275-C7B7-A391-EDE840CF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E7068F-58A2-3726-4A4D-A0586DD2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360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EE715-3454-9CEC-61AF-EAB321FF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85450-37E6-B4ED-9E7B-4DF263ADE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EA132F6-13C3-9491-1978-3902373A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1879F8B-AAB7-19D0-91E7-A36EF4D8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B03F9E-F682-A342-3ED0-B6F385E6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534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9BC3E0-6BAB-FDF6-B99E-7D0E707B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BE10025-D1AB-1FD7-14FE-A38F14808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E01E710-0D44-5AA1-2885-26C0CB20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B9F7654-5999-276C-6A59-9E262693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55E01BE-9B81-2966-B4B1-E714BFB0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05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B35A3-1649-DFAD-8A06-1DF86EB8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7E93202-3808-3978-4441-63197824C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3BA4D11-0937-19A8-E940-2AB10895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494505F-60A1-FAEF-C25D-47D0194D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F341744-0F58-5007-6925-C4EE2A35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505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91A36-4A9C-C89D-73C0-F23BF7D0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9B54172-A49C-17D4-86EE-AFFDF8D7B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E907FFE-455C-F655-AED9-BC2726E0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0D7EF9B-6B22-8D12-559F-30F77662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0A12660-DB8B-36D9-E240-52BEB5CB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580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3E3C1-B6D1-4A4D-7C11-541E8F09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B3F0E1D-AE2C-D73B-4A7E-F02D99D38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0303EB3-F9D4-C865-2EF7-40EDEAE58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BFB407A-230E-9163-1A99-54BEAC00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E7B3CAD-E9FE-86A2-4E51-5DD01C14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8D367AC-6032-E4A8-1C28-C7249FC7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634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54DAB-5C6A-96F2-17FA-937BD569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78EFDE5-3723-757F-7513-E39E97CAB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1A65BED-871C-FDED-ADF0-9361BF69F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BF59E03-4F31-F14B-01DB-CF6AA2CA6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18F13C6-E9A0-69F0-2FF2-CD6CA4A41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9BA0AA0-D8D2-8533-E126-B1F78E0A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6E27A69-CDD0-2DEF-2E45-8B1F3066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CF3FD09-375E-6936-12E6-B145AF9C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699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60F4B-F415-F1BA-0C14-16012F2A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3BF52A7-4E6F-1421-4431-4BFB03A4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4B97492-A853-7B0C-2DAF-61800610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97007FC-86D1-CEFD-D803-DF30F3E2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32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F2EC3C8-0580-8BBE-4BAF-EA2EDDBA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2CD6F71-D751-18DA-943F-E69E1120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7CF5D69-D264-886B-EE18-153848DE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817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1969F-3F0A-2FD7-D15F-46FA6C9A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B3025D4-70E7-1234-5D9E-EE86B3337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A1DB91E-033A-A167-DDF8-4116ABEF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D7217F9-9675-6BCF-1889-AED4584A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AD9EE0A-0BFB-A61D-FCE1-34F5F248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8A9A25C-255D-142F-BBAB-507AAF24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585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8F5B5-8317-E483-C0FE-5A73F7FF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7B79397-580F-9AE0-523B-99695D7B7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6405FCA-C3C6-5F89-4635-95E151590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5F1758A-D966-0A32-9A58-C1F6A4DA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0D11389-3BC7-50B2-07B2-2311C04E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1066AA1-C593-9B83-8D82-98AF6473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905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E359DBF-88D3-EF25-0DDE-A775C54F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E87CCF4-9991-1319-6484-33953EDCA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D456ED7-0999-FC2C-47CD-198446927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9B5C8-98C9-42C8-9029-1560AC0B6133}" type="datetimeFigureOut">
              <a:rPr lang="pt-PT" smtClean="0"/>
              <a:t>20/11/2025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05CAA57-977A-2301-118F-802DA82E7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FA4925-3B5E-97E7-B75F-BC4EFB862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1410-9336-49B6-9EAF-37B124E8C7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718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8.png"/><Relationship Id="rId5" Type="http://schemas.openxmlformats.org/officeDocument/2006/relationships/image" Target="../media/image14.svg"/><Relationship Id="rId10" Type="http://schemas.openxmlformats.org/officeDocument/2006/relationships/image" Target="../media/image37.svg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2.png"/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0.png"/><Relationship Id="rId5" Type="http://schemas.openxmlformats.org/officeDocument/2006/relationships/image" Target="../media/image14.svg"/><Relationship Id="rId10" Type="http://schemas.openxmlformats.org/officeDocument/2006/relationships/image" Target="../media/image37.svg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3.png"/><Relationship Id="rId5" Type="http://schemas.openxmlformats.org/officeDocument/2006/relationships/image" Target="../media/image14.svg"/><Relationship Id="rId10" Type="http://schemas.openxmlformats.org/officeDocument/2006/relationships/image" Target="../media/image37.svg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5.png"/><Relationship Id="rId5" Type="http://schemas.openxmlformats.org/officeDocument/2006/relationships/image" Target="../media/image14.svg"/><Relationship Id="rId10" Type="http://schemas.openxmlformats.org/officeDocument/2006/relationships/image" Target="../media/image37.svg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8.png"/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6.png"/><Relationship Id="rId5" Type="http://schemas.openxmlformats.org/officeDocument/2006/relationships/image" Target="../media/image14.svg"/><Relationship Id="rId15" Type="http://schemas.openxmlformats.org/officeDocument/2006/relationships/image" Target="../media/image50.png"/><Relationship Id="rId10" Type="http://schemas.openxmlformats.org/officeDocument/2006/relationships/image" Target="../media/image37.svg"/><Relationship Id="rId4" Type="http://schemas.openxmlformats.org/officeDocument/2006/relationships/image" Target="../media/image13.png"/><Relationship Id="rId9" Type="http://schemas.openxmlformats.org/officeDocument/2006/relationships/image" Target="../media/image36.pn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51.png"/><Relationship Id="rId5" Type="http://schemas.openxmlformats.org/officeDocument/2006/relationships/image" Target="../media/image3.png"/><Relationship Id="rId15" Type="http://schemas.openxmlformats.org/officeDocument/2006/relationships/image" Target="../media/image55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8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4.sv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0.png"/><Relationship Id="rId5" Type="http://schemas.openxmlformats.org/officeDocument/2006/relationships/image" Target="../media/image14.sv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10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E16307DF-1BEC-559B-038A-3531E5105D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541EECE-0323-24FF-85E8-8AD949EDF530}"/>
              </a:ext>
            </a:extLst>
          </p:cNvPr>
          <p:cNvSpPr txBox="1"/>
          <p:nvPr/>
        </p:nvSpPr>
        <p:spPr>
          <a:xfrm>
            <a:off x="1068889" y="583618"/>
            <a:ext cx="235083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PRR – AÇORES - C16-i05-RAA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E0E104-D59E-46FF-C522-41CF39908553}"/>
              </a:ext>
            </a:extLst>
          </p:cNvPr>
          <p:cNvSpPr txBox="1"/>
          <p:nvPr/>
        </p:nvSpPr>
        <p:spPr>
          <a:xfrm>
            <a:off x="1068889" y="2461822"/>
            <a:ext cx="678898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SISTEMA DE INCENTIVOS À </a:t>
            </a:r>
            <a:r>
              <a:rPr lang="pt-PT" sz="4000" b="1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TRANSIÇÃO DIGITAL DAS EMPRESAS DOS AÇORES – Módulo Pedido de Pagamentos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DFEDEDE-866D-AA49-69C2-33BF242FB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54551" y="382312"/>
            <a:ext cx="2281237" cy="67961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4B93255-E6B1-3FC0-3C53-47EC95268A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1832" y="5829528"/>
            <a:ext cx="5895975" cy="44485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48101FC-A43A-3851-AD7E-1CEF545AE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3308207"/>
            <a:ext cx="12192000" cy="27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0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ECA67-030D-3DD7-523A-BC704A6A0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DC5C1-77CC-8A61-D5A7-A54AD9F7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 dirty="0">
                <a:solidFill>
                  <a:srgbClr val="39B7B7"/>
                </a:solidFill>
                <a:latin typeface="+mn-lt"/>
              </a:rPr>
              <a:t>TD-C16-i05-RAA</a:t>
            </a:r>
            <a:endParaRPr lang="pt-PT" sz="2400" dirty="0">
              <a:solidFill>
                <a:srgbClr val="39B7B7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EF1B2CC7-4E51-1A0B-4E71-47D585462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58" y="283018"/>
            <a:ext cx="1418842" cy="536362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8AF844C5-6D61-7962-2D4D-A755227AA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4586" y="1856938"/>
            <a:ext cx="497662" cy="450515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EE8D66F6-EBDD-4082-8B2A-958F2DFECD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0964" y="1835448"/>
            <a:ext cx="463379" cy="463379"/>
          </a:xfrm>
          <a:prstGeom prst="rect">
            <a:avLst/>
          </a:prstGeom>
        </p:spPr>
      </p:pic>
      <p:pic>
        <p:nvPicPr>
          <p:cNvPr id="32" name="Marcador de Posição de Conteúdo 6">
            <a:extLst>
              <a:ext uri="{FF2B5EF4-FFF2-40B4-BE49-F238E27FC236}">
                <a16:creationId xmlns:a16="http://schemas.microsoft.com/office/drawing/2014/main" id="{24B957CC-4F87-7581-B75D-EC0ED8A27F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B85C53A7-FF62-AC41-EF3D-F2A4A4C57F90}"/>
              </a:ext>
            </a:extLst>
          </p:cNvPr>
          <p:cNvGrpSpPr/>
          <p:nvPr/>
        </p:nvGrpSpPr>
        <p:grpSpPr>
          <a:xfrm>
            <a:off x="816442" y="819380"/>
            <a:ext cx="694809" cy="694809"/>
            <a:chOff x="816442" y="819380"/>
            <a:chExt cx="694809" cy="69480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9195BCE-AAF3-5B20-F399-71565B544EED}"/>
                </a:ext>
              </a:extLst>
            </p:cNvPr>
            <p:cNvSpPr/>
            <p:nvPr/>
          </p:nvSpPr>
          <p:spPr>
            <a:xfrm>
              <a:off x="816442" y="819380"/>
              <a:ext cx="694809" cy="694809"/>
            </a:xfrm>
            <a:prstGeom prst="ellipse">
              <a:avLst/>
            </a:prstGeom>
            <a:solidFill>
              <a:srgbClr val="39B7B7"/>
            </a:solidFill>
            <a:ln>
              <a:noFill/>
            </a:ln>
            <a:effectLst>
              <a:outerShdw blurRad="50800" dist="381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Gráfico 5" descr="Transferência1 com preenchimento sólido">
              <a:extLst>
                <a:ext uri="{FF2B5EF4-FFF2-40B4-BE49-F238E27FC236}">
                  <a16:creationId xmlns:a16="http://schemas.microsoft.com/office/drawing/2014/main" id="{1C7DF684-E0C1-82FE-EA4B-E6D8AF5B6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1504" y="884442"/>
              <a:ext cx="564684" cy="564684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69BBFD0-25E8-C967-D9AE-16A8B9D8C575}"/>
              </a:ext>
            </a:extLst>
          </p:cNvPr>
          <p:cNvSpPr txBox="1"/>
          <p:nvPr/>
        </p:nvSpPr>
        <p:spPr>
          <a:xfrm>
            <a:off x="1605129" y="884442"/>
            <a:ext cx="520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800" b="1">
                <a:solidFill>
                  <a:srgbClr val="3AB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dirty="0">
                <a:solidFill>
                  <a:srgbClr val="39B7B7"/>
                </a:solidFill>
              </a:rPr>
              <a:t>Módulo Pedido de Pagamentos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9A2A05A1-56AC-47A3-5212-EA0810088786}"/>
              </a:ext>
            </a:extLst>
          </p:cNvPr>
          <p:cNvSpPr/>
          <p:nvPr/>
        </p:nvSpPr>
        <p:spPr>
          <a:xfrm>
            <a:off x="1720800" y="1588135"/>
            <a:ext cx="4203749" cy="20193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39B7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71123748-4730-F461-163A-9361C76AAF73}"/>
              </a:ext>
            </a:extLst>
          </p:cNvPr>
          <p:cNvSpPr/>
          <p:nvPr/>
        </p:nvSpPr>
        <p:spPr>
          <a:xfrm>
            <a:off x="1720800" y="3678027"/>
            <a:ext cx="8978106" cy="2102552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solidFill>
              <a:srgbClr val="39B7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3" name="Conexão: Curva 42">
            <a:extLst>
              <a:ext uri="{FF2B5EF4-FFF2-40B4-BE49-F238E27FC236}">
                <a16:creationId xmlns:a16="http://schemas.microsoft.com/office/drawing/2014/main" id="{550F431D-1CE9-25AD-9F1A-FAFABA388212}"/>
              </a:ext>
            </a:extLst>
          </p:cNvPr>
          <p:cNvCxnSpPr>
            <a:cxnSpLocks/>
          </p:cNvCxnSpPr>
          <p:nvPr/>
        </p:nvCxnSpPr>
        <p:spPr>
          <a:xfrm>
            <a:off x="4913198" y="3055343"/>
            <a:ext cx="4383202" cy="1673960"/>
          </a:xfrm>
          <a:prstGeom prst="curvedConnector3">
            <a:avLst/>
          </a:prstGeom>
          <a:ln w="76200">
            <a:solidFill>
              <a:srgbClr val="39B7B7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5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973E2-6187-4D2D-CE9D-99B68B7F7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537CB-843B-3BD0-26C7-6190986D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 dirty="0">
                <a:solidFill>
                  <a:srgbClr val="39B7B7"/>
                </a:solidFill>
                <a:latin typeface="+mn-lt"/>
              </a:rPr>
              <a:t>TD-C16-i05-RAA</a:t>
            </a:r>
            <a:endParaRPr lang="pt-PT" sz="2400" dirty="0">
              <a:solidFill>
                <a:srgbClr val="39B7B7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CA15B11E-51C6-2D2D-1845-73F7893C3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58" y="283018"/>
            <a:ext cx="1418842" cy="536362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B3B17D9C-CF48-E476-76ED-645211DBB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4586" y="1856938"/>
            <a:ext cx="497662" cy="450515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DEAB91B8-C87F-F8DC-8E57-D2DAFD96B9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0964" y="1835448"/>
            <a:ext cx="463379" cy="463379"/>
          </a:xfrm>
          <a:prstGeom prst="rect">
            <a:avLst/>
          </a:prstGeom>
        </p:spPr>
      </p:pic>
      <p:pic>
        <p:nvPicPr>
          <p:cNvPr id="32" name="Marcador de Posição de Conteúdo 6">
            <a:extLst>
              <a:ext uri="{FF2B5EF4-FFF2-40B4-BE49-F238E27FC236}">
                <a16:creationId xmlns:a16="http://schemas.microsoft.com/office/drawing/2014/main" id="{59911D2E-BE6B-5A1C-FB7D-1D79B4B76B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46A9BD16-3EB6-9E6E-268A-08B6B3F3C11D}"/>
              </a:ext>
            </a:extLst>
          </p:cNvPr>
          <p:cNvGrpSpPr/>
          <p:nvPr/>
        </p:nvGrpSpPr>
        <p:grpSpPr>
          <a:xfrm>
            <a:off x="816442" y="819380"/>
            <a:ext cx="694809" cy="694809"/>
            <a:chOff x="816442" y="819380"/>
            <a:chExt cx="694809" cy="69480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CC5728-FD48-37E4-4AC0-B84CB24C00E5}"/>
                </a:ext>
              </a:extLst>
            </p:cNvPr>
            <p:cNvSpPr/>
            <p:nvPr/>
          </p:nvSpPr>
          <p:spPr>
            <a:xfrm>
              <a:off x="816442" y="819380"/>
              <a:ext cx="694809" cy="694809"/>
            </a:xfrm>
            <a:prstGeom prst="ellipse">
              <a:avLst/>
            </a:prstGeom>
            <a:solidFill>
              <a:srgbClr val="39B7B7"/>
            </a:solidFill>
            <a:ln>
              <a:noFill/>
            </a:ln>
            <a:effectLst>
              <a:outerShdw blurRad="50800" dist="381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Gráfico 5" descr="Transferência1 com preenchimento sólido">
              <a:extLst>
                <a:ext uri="{FF2B5EF4-FFF2-40B4-BE49-F238E27FC236}">
                  <a16:creationId xmlns:a16="http://schemas.microsoft.com/office/drawing/2014/main" id="{2F71FFB9-E515-F0C9-EFDF-763BC88C7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1504" y="884442"/>
              <a:ext cx="564684" cy="564684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B9C0E0-F40A-A2A8-5B53-07D9768EC32A}"/>
              </a:ext>
            </a:extLst>
          </p:cNvPr>
          <p:cNvSpPr txBox="1"/>
          <p:nvPr/>
        </p:nvSpPr>
        <p:spPr>
          <a:xfrm>
            <a:off x="1605129" y="884442"/>
            <a:ext cx="543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800" b="1">
                <a:solidFill>
                  <a:srgbClr val="3AB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dirty="0">
                <a:solidFill>
                  <a:srgbClr val="39B7B7"/>
                </a:solidFill>
              </a:rPr>
              <a:t>Módulo Pedido de Pagamentos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5364CE-D1C0-7A30-BEDB-A103F3AE524C}"/>
              </a:ext>
            </a:extLst>
          </p:cNvPr>
          <p:cNvSpPr txBox="1"/>
          <p:nvPr/>
        </p:nvSpPr>
        <p:spPr>
          <a:xfrm>
            <a:off x="1605129" y="1380413"/>
            <a:ext cx="418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39B7B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Pedido de Adiantamento</a:t>
            </a:r>
          </a:p>
          <a:p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3C97B2A-1A61-9C58-833C-758941947E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050" y="1950395"/>
            <a:ext cx="4752976" cy="2557807"/>
          </a:xfrm>
          <a:prstGeom prst="rect">
            <a:avLst/>
          </a:prstGeom>
          <a:ln>
            <a:solidFill>
              <a:srgbClr val="39B7B7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164BC75-42C5-1FEE-FE90-1080D7B285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3397" y="1856938"/>
            <a:ext cx="5400040" cy="2642639"/>
          </a:xfrm>
          <a:prstGeom prst="rect">
            <a:avLst/>
          </a:prstGeom>
          <a:ln>
            <a:solidFill>
              <a:srgbClr val="39B7B7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83B183B-50E7-DDE9-FFF0-5F0B101EA4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52208" y="4702510"/>
            <a:ext cx="5400040" cy="1157402"/>
          </a:xfrm>
          <a:prstGeom prst="rect">
            <a:avLst/>
          </a:prstGeom>
          <a:ln>
            <a:solidFill>
              <a:srgbClr val="39B7B7"/>
            </a:solidFill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D2BD224C-4BE7-1DA9-9E53-53F0E62A20C1}"/>
              </a:ext>
            </a:extLst>
          </p:cNvPr>
          <p:cNvSpPr/>
          <p:nvPr/>
        </p:nvSpPr>
        <p:spPr>
          <a:xfrm rot="5400000">
            <a:off x="6447813" y="4685462"/>
            <a:ext cx="170877" cy="1162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9A52C67-9858-3F0B-6629-6C81E4F24F46}"/>
              </a:ext>
            </a:extLst>
          </p:cNvPr>
          <p:cNvSpPr/>
          <p:nvPr/>
        </p:nvSpPr>
        <p:spPr>
          <a:xfrm rot="5400000">
            <a:off x="6447814" y="4867588"/>
            <a:ext cx="170877" cy="1162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415B30D-BF69-412A-E642-473F23BB85CF}"/>
              </a:ext>
            </a:extLst>
          </p:cNvPr>
          <p:cNvSpPr/>
          <p:nvPr/>
        </p:nvSpPr>
        <p:spPr>
          <a:xfrm rot="5400000">
            <a:off x="6447814" y="5049714"/>
            <a:ext cx="170877" cy="1162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104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094BE-962F-7A77-6CD3-84A9A68C6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02BE1-6572-3494-D7D7-D3A34369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 dirty="0">
                <a:solidFill>
                  <a:srgbClr val="39B7B7"/>
                </a:solidFill>
                <a:latin typeface="+mn-lt"/>
              </a:rPr>
              <a:t>TD-C16-i05-RAA</a:t>
            </a:r>
            <a:endParaRPr lang="pt-PT" sz="2400" dirty="0">
              <a:solidFill>
                <a:srgbClr val="39B7B7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B2CE65DC-F6B1-7236-E224-F05191E58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58" y="283018"/>
            <a:ext cx="1418842" cy="536362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A4E60313-D6DA-7259-14E3-2D3F5DB45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4586" y="1856938"/>
            <a:ext cx="497662" cy="450515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88BF0F6B-194A-920A-D17C-998AFCB16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0964" y="1835448"/>
            <a:ext cx="463379" cy="463379"/>
          </a:xfrm>
          <a:prstGeom prst="rect">
            <a:avLst/>
          </a:prstGeom>
        </p:spPr>
      </p:pic>
      <p:pic>
        <p:nvPicPr>
          <p:cNvPr id="32" name="Marcador de Posição de Conteúdo 6">
            <a:extLst>
              <a:ext uri="{FF2B5EF4-FFF2-40B4-BE49-F238E27FC236}">
                <a16:creationId xmlns:a16="http://schemas.microsoft.com/office/drawing/2014/main" id="{561B5750-F2C0-6BF6-09C7-B53C7AEC3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415A92C8-F628-AD5E-4C9A-CA8C3763F6CF}"/>
              </a:ext>
            </a:extLst>
          </p:cNvPr>
          <p:cNvGrpSpPr/>
          <p:nvPr/>
        </p:nvGrpSpPr>
        <p:grpSpPr>
          <a:xfrm>
            <a:off x="816442" y="819380"/>
            <a:ext cx="694809" cy="694809"/>
            <a:chOff x="816442" y="819380"/>
            <a:chExt cx="694809" cy="69480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D0246B6-CA3F-10D2-0892-4B7718715336}"/>
                </a:ext>
              </a:extLst>
            </p:cNvPr>
            <p:cNvSpPr/>
            <p:nvPr/>
          </p:nvSpPr>
          <p:spPr>
            <a:xfrm>
              <a:off x="816442" y="819380"/>
              <a:ext cx="694809" cy="694809"/>
            </a:xfrm>
            <a:prstGeom prst="ellipse">
              <a:avLst/>
            </a:prstGeom>
            <a:solidFill>
              <a:srgbClr val="39B7B7"/>
            </a:solidFill>
            <a:ln>
              <a:noFill/>
            </a:ln>
            <a:effectLst>
              <a:outerShdw blurRad="50800" dist="381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Gráfico 5" descr="Transferência1 com preenchimento sólido">
              <a:extLst>
                <a:ext uri="{FF2B5EF4-FFF2-40B4-BE49-F238E27FC236}">
                  <a16:creationId xmlns:a16="http://schemas.microsoft.com/office/drawing/2014/main" id="{4A849B03-6608-5994-1810-C7E6E057A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1504" y="884442"/>
              <a:ext cx="564684" cy="564684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434049D-0923-E884-E760-0161BE61CF3A}"/>
              </a:ext>
            </a:extLst>
          </p:cNvPr>
          <p:cNvSpPr txBox="1"/>
          <p:nvPr/>
        </p:nvSpPr>
        <p:spPr>
          <a:xfrm>
            <a:off x="1605130" y="884442"/>
            <a:ext cx="544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800" b="1">
                <a:solidFill>
                  <a:srgbClr val="3AB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dirty="0">
                <a:solidFill>
                  <a:srgbClr val="39B7B7"/>
                </a:solidFill>
              </a:rPr>
              <a:t>Módulo Pedido de Pagamentos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428FDC-5AE4-D4DB-04C3-FAFEACE66BCC}"/>
              </a:ext>
            </a:extLst>
          </p:cNvPr>
          <p:cNvSpPr txBox="1"/>
          <p:nvPr/>
        </p:nvSpPr>
        <p:spPr>
          <a:xfrm>
            <a:off x="1605130" y="1379653"/>
            <a:ext cx="418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39B7B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Pedido de Saldo Final</a:t>
            </a:r>
          </a:p>
          <a:p>
            <a:endParaRPr lang="pt-PT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03F7706-E298-E74C-BB0F-DC8FB914EA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1" y="1891448"/>
            <a:ext cx="5162400" cy="3252052"/>
          </a:xfrm>
          <a:prstGeom prst="rect">
            <a:avLst/>
          </a:prstGeom>
          <a:ln>
            <a:solidFill>
              <a:srgbClr val="39B7B7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DEC1984-9E08-4E06-289A-35FAD863CA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442" y="1891448"/>
            <a:ext cx="5162400" cy="3252052"/>
          </a:xfrm>
          <a:prstGeom prst="rect">
            <a:avLst/>
          </a:prstGeom>
          <a:ln>
            <a:solidFill>
              <a:srgbClr val="39B7B7"/>
            </a:solidFill>
          </a:ln>
        </p:spPr>
      </p:pic>
    </p:spTree>
    <p:extLst>
      <p:ext uri="{BB962C8B-B14F-4D97-AF65-F5344CB8AC3E}">
        <p14:creationId xmlns:p14="http://schemas.microsoft.com/office/powerpoint/2010/main" val="316265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401B4-E1BB-8A28-6023-3D1D6A789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7C869-01CA-291C-C187-8B8041B31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 dirty="0">
                <a:solidFill>
                  <a:srgbClr val="39B7B7"/>
                </a:solidFill>
                <a:latin typeface="+mn-lt"/>
              </a:rPr>
              <a:t>TD-C16-i05-RAA</a:t>
            </a:r>
            <a:endParaRPr lang="pt-PT" sz="2400" dirty="0">
              <a:solidFill>
                <a:srgbClr val="39B7B7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556D4537-2463-EA44-7E86-0106FF8BF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58" y="283018"/>
            <a:ext cx="1418842" cy="536362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F91B0067-37C5-4DA4-77A8-0935DD805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4586" y="1856938"/>
            <a:ext cx="497662" cy="450515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31B3C144-4D68-A0D7-04EB-1C695E28AF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0964" y="1835448"/>
            <a:ext cx="463379" cy="463379"/>
          </a:xfrm>
          <a:prstGeom prst="rect">
            <a:avLst/>
          </a:prstGeom>
        </p:spPr>
      </p:pic>
      <p:pic>
        <p:nvPicPr>
          <p:cNvPr id="32" name="Marcador de Posição de Conteúdo 6">
            <a:extLst>
              <a:ext uri="{FF2B5EF4-FFF2-40B4-BE49-F238E27FC236}">
                <a16:creationId xmlns:a16="http://schemas.microsoft.com/office/drawing/2014/main" id="{3B24F9EE-C585-B79A-C5B5-4157702FF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0E6B56D0-68BA-9964-567F-FD0D302D6273}"/>
              </a:ext>
            </a:extLst>
          </p:cNvPr>
          <p:cNvGrpSpPr/>
          <p:nvPr/>
        </p:nvGrpSpPr>
        <p:grpSpPr>
          <a:xfrm>
            <a:off x="816442" y="819380"/>
            <a:ext cx="694809" cy="694809"/>
            <a:chOff x="816442" y="819380"/>
            <a:chExt cx="694809" cy="69480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88B4F4-015D-B1F8-B8AC-F6F21C212F18}"/>
                </a:ext>
              </a:extLst>
            </p:cNvPr>
            <p:cNvSpPr/>
            <p:nvPr/>
          </p:nvSpPr>
          <p:spPr>
            <a:xfrm>
              <a:off x="816442" y="819380"/>
              <a:ext cx="694809" cy="694809"/>
            </a:xfrm>
            <a:prstGeom prst="ellipse">
              <a:avLst/>
            </a:prstGeom>
            <a:solidFill>
              <a:srgbClr val="39B7B7"/>
            </a:solidFill>
            <a:ln>
              <a:noFill/>
            </a:ln>
            <a:effectLst>
              <a:outerShdw blurRad="50800" dist="381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Gráfico 5" descr="Transferência1 com preenchimento sólido">
              <a:extLst>
                <a:ext uri="{FF2B5EF4-FFF2-40B4-BE49-F238E27FC236}">
                  <a16:creationId xmlns:a16="http://schemas.microsoft.com/office/drawing/2014/main" id="{CFE95D7E-19C6-DA81-F2D1-9EAF883FA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1504" y="884442"/>
              <a:ext cx="564684" cy="564684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5A72BF-A560-5331-723A-4C166AA4D3DD}"/>
              </a:ext>
            </a:extLst>
          </p:cNvPr>
          <p:cNvSpPr txBox="1"/>
          <p:nvPr/>
        </p:nvSpPr>
        <p:spPr>
          <a:xfrm>
            <a:off x="1605130" y="884442"/>
            <a:ext cx="544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800" b="1">
                <a:solidFill>
                  <a:srgbClr val="3AB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dirty="0">
                <a:solidFill>
                  <a:srgbClr val="39B7B7"/>
                </a:solidFill>
              </a:rPr>
              <a:t>Módulo Pedido de Pagamentos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C7DAB5-8C98-37C7-2D00-6CDB4EDACF1F}"/>
              </a:ext>
            </a:extLst>
          </p:cNvPr>
          <p:cNvSpPr txBox="1"/>
          <p:nvPr/>
        </p:nvSpPr>
        <p:spPr>
          <a:xfrm>
            <a:off x="1604001" y="1437563"/>
            <a:ext cx="418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39B7B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Pedido de Saldo Final</a:t>
            </a:r>
          </a:p>
          <a:p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2EB197C-DB24-80F4-F701-F1382EC44E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442" y="1957616"/>
            <a:ext cx="5443371" cy="3408987"/>
          </a:xfrm>
          <a:prstGeom prst="rect">
            <a:avLst/>
          </a:prstGeom>
          <a:ln>
            <a:solidFill>
              <a:srgbClr val="39B7B7"/>
            </a:solidFill>
          </a:ln>
        </p:spPr>
      </p:pic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08C566A1-B415-D592-411F-5CFC638E41EA}"/>
              </a:ext>
            </a:extLst>
          </p:cNvPr>
          <p:cNvCxnSpPr>
            <a:cxnSpLocks/>
          </p:cNvCxnSpPr>
          <p:nvPr/>
        </p:nvCxnSpPr>
        <p:spPr>
          <a:xfrm flipV="1">
            <a:off x="6934741" y="2054927"/>
            <a:ext cx="0" cy="3115180"/>
          </a:xfrm>
          <a:prstGeom prst="line">
            <a:avLst/>
          </a:prstGeom>
          <a:ln w="19050">
            <a:solidFill>
              <a:srgbClr val="74D2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6541FAA-3BA2-9EDE-E19D-5F88BD0FC98C}"/>
              </a:ext>
            </a:extLst>
          </p:cNvPr>
          <p:cNvSpPr txBox="1"/>
          <p:nvPr/>
        </p:nvSpPr>
        <p:spPr>
          <a:xfrm>
            <a:off x="7209177" y="3059974"/>
            <a:ext cx="3339802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b="0" dirty="0"/>
              <a:t>Certificado de Conclusão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F9D6FE-19D4-4F55-85DD-C477E935B4D6}"/>
              </a:ext>
            </a:extLst>
          </p:cNvPr>
          <p:cNvSpPr txBox="1"/>
          <p:nvPr/>
        </p:nvSpPr>
        <p:spPr>
          <a:xfrm>
            <a:off x="7209177" y="3435694"/>
            <a:ext cx="3339802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b="0" dirty="0" err="1"/>
              <a:t>Auto-declaração</a:t>
            </a:r>
            <a:r>
              <a:rPr lang="pt-PT" b="0" dirty="0"/>
              <a:t> de adequada contabilização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05F39BC-A583-8F84-0A3A-479D74E30FB3}"/>
              </a:ext>
            </a:extLst>
          </p:cNvPr>
          <p:cNvSpPr txBox="1"/>
          <p:nvPr/>
        </p:nvSpPr>
        <p:spPr>
          <a:xfrm>
            <a:off x="7209177" y="2546060"/>
            <a:ext cx="333980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b="0" dirty="0"/>
              <a:t>Comprovativos de pagamento, incluiu extrato bancário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A4D6213-3256-3AA2-241C-0D4F58244504}"/>
              </a:ext>
            </a:extLst>
          </p:cNvPr>
          <p:cNvSpPr txBox="1"/>
          <p:nvPr/>
        </p:nvSpPr>
        <p:spPr>
          <a:xfrm>
            <a:off x="7209177" y="3896249"/>
            <a:ext cx="3339802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b="0" dirty="0"/>
              <a:t>Relatório de Execução Material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5FC90A8-4A9F-E9E2-7952-BBE15CED7D26}"/>
              </a:ext>
            </a:extLst>
          </p:cNvPr>
          <p:cNvSpPr txBox="1"/>
          <p:nvPr/>
        </p:nvSpPr>
        <p:spPr>
          <a:xfrm>
            <a:off x="7209177" y="4356672"/>
            <a:ext cx="3339802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b="0" dirty="0"/>
              <a:t>Ficha REEE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2F95F02-1436-AC25-F4C0-72DE542CB692}"/>
              </a:ext>
            </a:extLst>
          </p:cNvPr>
          <p:cNvSpPr txBox="1"/>
          <p:nvPr/>
        </p:nvSpPr>
        <p:spPr>
          <a:xfrm>
            <a:off x="7209177" y="2174017"/>
            <a:ext cx="3339802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b="0" dirty="0"/>
              <a:t>Faturas do investimento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301C4D2-07F2-FE90-C9FD-5851FCA1247F}"/>
              </a:ext>
            </a:extLst>
          </p:cNvPr>
          <p:cNvSpPr txBox="1"/>
          <p:nvPr/>
        </p:nvSpPr>
        <p:spPr>
          <a:xfrm>
            <a:off x="7209177" y="4708442"/>
            <a:ext cx="333980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b="0" dirty="0"/>
              <a:t>Relatório de evidências conforme condicionantes do investimento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73165CC-E7F0-280C-C069-06AFA128B4AC}"/>
              </a:ext>
            </a:extLst>
          </p:cNvPr>
          <p:cNvSpPr/>
          <p:nvPr/>
        </p:nvSpPr>
        <p:spPr>
          <a:xfrm>
            <a:off x="6824202" y="2650192"/>
            <a:ext cx="221078" cy="221078"/>
          </a:xfrm>
          <a:prstGeom prst="ellipse">
            <a:avLst/>
          </a:prstGeom>
          <a:solidFill>
            <a:srgbClr val="74D293"/>
          </a:solidFill>
          <a:ln>
            <a:noFill/>
          </a:ln>
          <a:effectLst>
            <a:outerShdw blurRad="50800" dist="381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0055146-A902-DD86-6E5D-1EE42823C14F}"/>
              </a:ext>
            </a:extLst>
          </p:cNvPr>
          <p:cNvSpPr/>
          <p:nvPr/>
        </p:nvSpPr>
        <p:spPr>
          <a:xfrm>
            <a:off x="6824202" y="3927871"/>
            <a:ext cx="221078" cy="221078"/>
          </a:xfrm>
          <a:prstGeom prst="ellipse">
            <a:avLst/>
          </a:prstGeom>
          <a:solidFill>
            <a:srgbClr val="74D293"/>
          </a:solidFill>
          <a:ln>
            <a:noFill/>
          </a:ln>
          <a:effectLst>
            <a:outerShdw blurRad="50800" dist="381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206DE73-6016-60F2-FFD2-7605F28750C6}"/>
              </a:ext>
            </a:extLst>
          </p:cNvPr>
          <p:cNvSpPr/>
          <p:nvPr/>
        </p:nvSpPr>
        <p:spPr>
          <a:xfrm>
            <a:off x="6824202" y="3076085"/>
            <a:ext cx="221078" cy="221078"/>
          </a:xfrm>
          <a:prstGeom prst="ellipse">
            <a:avLst/>
          </a:prstGeom>
          <a:solidFill>
            <a:srgbClr val="74D293"/>
          </a:solidFill>
          <a:ln>
            <a:noFill/>
          </a:ln>
          <a:effectLst>
            <a:outerShdw blurRad="50800" dist="381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4174BC-B1DB-9F1A-270C-2D9C4A8EFA4C}"/>
              </a:ext>
            </a:extLst>
          </p:cNvPr>
          <p:cNvSpPr/>
          <p:nvPr/>
        </p:nvSpPr>
        <p:spPr>
          <a:xfrm>
            <a:off x="6824755" y="3501978"/>
            <a:ext cx="221078" cy="221078"/>
          </a:xfrm>
          <a:prstGeom prst="ellipse">
            <a:avLst/>
          </a:prstGeom>
          <a:solidFill>
            <a:srgbClr val="74D293"/>
          </a:solidFill>
          <a:ln>
            <a:noFill/>
          </a:ln>
          <a:effectLst>
            <a:outerShdw blurRad="50800" dist="381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613751-C43C-1FE6-E317-38A72A450B28}"/>
              </a:ext>
            </a:extLst>
          </p:cNvPr>
          <p:cNvSpPr/>
          <p:nvPr/>
        </p:nvSpPr>
        <p:spPr>
          <a:xfrm>
            <a:off x="6824202" y="4349706"/>
            <a:ext cx="221078" cy="221078"/>
          </a:xfrm>
          <a:prstGeom prst="ellipse">
            <a:avLst/>
          </a:prstGeom>
          <a:solidFill>
            <a:srgbClr val="74D293"/>
          </a:solidFill>
          <a:ln>
            <a:noFill/>
          </a:ln>
          <a:effectLst>
            <a:outerShdw blurRad="50800" dist="381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0EEAEE5-A373-C448-152B-87402A22A5A9}"/>
              </a:ext>
            </a:extLst>
          </p:cNvPr>
          <p:cNvSpPr/>
          <p:nvPr/>
        </p:nvSpPr>
        <p:spPr>
          <a:xfrm>
            <a:off x="6826222" y="4771541"/>
            <a:ext cx="221078" cy="221078"/>
          </a:xfrm>
          <a:prstGeom prst="ellipse">
            <a:avLst/>
          </a:prstGeom>
          <a:solidFill>
            <a:srgbClr val="74D293"/>
          </a:solidFill>
          <a:ln>
            <a:noFill/>
          </a:ln>
          <a:effectLst>
            <a:outerShdw blurRad="50800" dist="381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711C7C2-631A-B0DA-459E-4D672E4B45A0}"/>
              </a:ext>
            </a:extLst>
          </p:cNvPr>
          <p:cNvSpPr/>
          <p:nvPr/>
        </p:nvSpPr>
        <p:spPr>
          <a:xfrm>
            <a:off x="6824202" y="2218020"/>
            <a:ext cx="221078" cy="221078"/>
          </a:xfrm>
          <a:prstGeom prst="ellipse">
            <a:avLst/>
          </a:prstGeom>
          <a:solidFill>
            <a:srgbClr val="74D293"/>
          </a:solidFill>
          <a:ln>
            <a:noFill/>
          </a:ln>
          <a:effectLst>
            <a:outerShdw blurRad="50800" dist="381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983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CF122-5743-7E32-9909-DF755A986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16DDF-0AF8-E39E-99EF-ED56D0D6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 dirty="0">
                <a:solidFill>
                  <a:srgbClr val="39B7B7"/>
                </a:solidFill>
                <a:latin typeface="+mn-lt"/>
              </a:rPr>
              <a:t>TD-C16-i05-RAA</a:t>
            </a:r>
            <a:endParaRPr lang="pt-PT" sz="2400" dirty="0">
              <a:solidFill>
                <a:srgbClr val="39B7B7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95F16528-5D20-1744-16B0-9ECC3F215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57" y="283018"/>
            <a:ext cx="1418842" cy="536362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A744D1A9-2537-5DEF-6E1A-3FF689A02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4586" y="1856938"/>
            <a:ext cx="497662" cy="450515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94B1F93B-1413-C50A-3CA8-DB435E06C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0964" y="1835448"/>
            <a:ext cx="463379" cy="463379"/>
          </a:xfrm>
          <a:prstGeom prst="rect">
            <a:avLst/>
          </a:prstGeom>
        </p:spPr>
      </p:pic>
      <p:pic>
        <p:nvPicPr>
          <p:cNvPr id="32" name="Marcador de Posição de Conteúdo 6">
            <a:extLst>
              <a:ext uri="{FF2B5EF4-FFF2-40B4-BE49-F238E27FC236}">
                <a16:creationId xmlns:a16="http://schemas.microsoft.com/office/drawing/2014/main" id="{ADA2DC28-1C5F-6BA8-D1C2-12EDBC4CD7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202969BE-3E60-D880-5423-B62E3BBA7FF1}"/>
              </a:ext>
            </a:extLst>
          </p:cNvPr>
          <p:cNvGrpSpPr/>
          <p:nvPr/>
        </p:nvGrpSpPr>
        <p:grpSpPr>
          <a:xfrm>
            <a:off x="816442" y="819380"/>
            <a:ext cx="694809" cy="694809"/>
            <a:chOff x="816442" y="819380"/>
            <a:chExt cx="694809" cy="69480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E27FDA5-3CCF-5218-EC6A-6C9F0A3961DE}"/>
                </a:ext>
              </a:extLst>
            </p:cNvPr>
            <p:cNvSpPr/>
            <p:nvPr/>
          </p:nvSpPr>
          <p:spPr>
            <a:xfrm>
              <a:off x="816442" y="819380"/>
              <a:ext cx="694809" cy="694809"/>
            </a:xfrm>
            <a:prstGeom prst="ellipse">
              <a:avLst/>
            </a:prstGeom>
            <a:solidFill>
              <a:srgbClr val="39B7B7"/>
            </a:solidFill>
            <a:ln>
              <a:noFill/>
            </a:ln>
            <a:effectLst>
              <a:outerShdw blurRad="50800" dist="381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" name="Gráfico 5" descr="Transferência1 com preenchimento sólido">
              <a:extLst>
                <a:ext uri="{FF2B5EF4-FFF2-40B4-BE49-F238E27FC236}">
                  <a16:creationId xmlns:a16="http://schemas.microsoft.com/office/drawing/2014/main" id="{5DC20BFE-395B-DE95-9769-D71FCB5E5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1504" y="884442"/>
              <a:ext cx="564684" cy="564684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A643CA-79A7-C73B-F54A-A1AFCA40E367}"/>
              </a:ext>
            </a:extLst>
          </p:cNvPr>
          <p:cNvSpPr txBox="1"/>
          <p:nvPr/>
        </p:nvSpPr>
        <p:spPr>
          <a:xfrm>
            <a:off x="1605130" y="884442"/>
            <a:ext cx="544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800" b="1">
                <a:solidFill>
                  <a:srgbClr val="3AB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dirty="0">
                <a:solidFill>
                  <a:srgbClr val="39B7B7"/>
                </a:solidFill>
              </a:rPr>
              <a:t>Módulo Pedido de Pagamentos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3D3012-3C86-4B79-ADB2-5AB53297C0EB}"/>
              </a:ext>
            </a:extLst>
          </p:cNvPr>
          <p:cNvSpPr txBox="1"/>
          <p:nvPr/>
        </p:nvSpPr>
        <p:spPr>
          <a:xfrm>
            <a:off x="1605130" y="1439570"/>
            <a:ext cx="418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39B7B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Exemplos de Análise de PSF</a:t>
            </a:r>
          </a:p>
          <a:p>
            <a:endParaRPr lang="pt-PT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B65A298-9DCA-2813-7803-3650E62CCF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664" y="2067137"/>
            <a:ext cx="5443370" cy="2282421"/>
          </a:xfrm>
          <a:prstGeom prst="rect">
            <a:avLst/>
          </a:prstGeom>
          <a:ln>
            <a:solidFill>
              <a:srgbClr val="39B7B7"/>
            </a:solidFill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B4C0740-AE35-24CD-F0F0-AAAC12122C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664" y="4408074"/>
            <a:ext cx="5443370" cy="1761002"/>
          </a:xfrm>
          <a:prstGeom prst="rect">
            <a:avLst/>
          </a:prstGeom>
          <a:ln>
            <a:solidFill>
              <a:srgbClr val="39B7B7"/>
            </a:solidFill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C9CED44-7BD1-E3CE-D7DA-CEBE037C8E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2443" y="2070393"/>
            <a:ext cx="5953532" cy="1938095"/>
          </a:xfrm>
          <a:prstGeom prst="rect">
            <a:avLst/>
          </a:prstGeom>
          <a:ln>
            <a:solidFill>
              <a:srgbClr val="39B7B7"/>
            </a:solidFill>
          </a:ln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C21FD98F-67C1-9BFD-36F4-36C3658EAEE4}"/>
              </a:ext>
            </a:extLst>
          </p:cNvPr>
          <p:cNvSpPr/>
          <p:nvPr/>
        </p:nvSpPr>
        <p:spPr>
          <a:xfrm rot="5400000">
            <a:off x="6553277" y="1958275"/>
            <a:ext cx="103002" cy="1162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3FB770D-BF8F-01F1-BC5F-3F53DF4F9854}"/>
              </a:ext>
            </a:extLst>
          </p:cNvPr>
          <p:cNvSpPr/>
          <p:nvPr/>
        </p:nvSpPr>
        <p:spPr>
          <a:xfrm rot="5400000">
            <a:off x="6553276" y="2095269"/>
            <a:ext cx="103003" cy="1162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010F97E-5F4F-E0D6-0379-9D66A5FB5405}"/>
              </a:ext>
            </a:extLst>
          </p:cNvPr>
          <p:cNvSpPr/>
          <p:nvPr/>
        </p:nvSpPr>
        <p:spPr>
          <a:xfrm rot="5400000">
            <a:off x="6553273" y="2243800"/>
            <a:ext cx="103003" cy="1162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849F430-5386-2347-B15F-E242CE5DA724}"/>
              </a:ext>
            </a:extLst>
          </p:cNvPr>
          <p:cNvSpPr/>
          <p:nvPr/>
        </p:nvSpPr>
        <p:spPr>
          <a:xfrm rot="5400000">
            <a:off x="6553273" y="2385346"/>
            <a:ext cx="103003" cy="1162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D16B50D0-D2E2-40FF-BDBD-160F28C2EE5C}"/>
              </a:ext>
            </a:extLst>
          </p:cNvPr>
          <p:cNvSpPr/>
          <p:nvPr/>
        </p:nvSpPr>
        <p:spPr>
          <a:xfrm rot="5400000">
            <a:off x="9086924" y="1976430"/>
            <a:ext cx="103003" cy="1162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6209FE99-8E1D-29D4-C281-73E85E056ABE}"/>
              </a:ext>
            </a:extLst>
          </p:cNvPr>
          <p:cNvSpPr/>
          <p:nvPr/>
        </p:nvSpPr>
        <p:spPr>
          <a:xfrm rot="5400000">
            <a:off x="9146976" y="2200643"/>
            <a:ext cx="103003" cy="12821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E1B6F7E9-77A2-62F8-ABAD-DA06015316E6}"/>
              </a:ext>
            </a:extLst>
          </p:cNvPr>
          <p:cNvSpPr/>
          <p:nvPr/>
        </p:nvSpPr>
        <p:spPr>
          <a:xfrm rot="5400000">
            <a:off x="9086923" y="2113424"/>
            <a:ext cx="103003" cy="1162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D7D36887-FEC6-1EFA-22AB-2D6C3E5FCB92}"/>
              </a:ext>
            </a:extLst>
          </p:cNvPr>
          <p:cNvSpPr/>
          <p:nvPr/>
        </p:nvSpPr>
        <p:spPr>
          <a:xfrm rot="5400000">
            <a:off x="9275245" y="2214655"/>
            <a:ext cx="94778" cy="15304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EC36245-EFE0-5C11-76D1-F2BF99AA7557}"/>
              </a:ext>
            </a:extLst>
          </p:cNvPr>
          <p:cNvSpPr/>
          <p:nvPr/>
        </p:nvSpPr>
        <p:spPr>
          <a:xfrm rot="5400000">
            <a:off x="9344322" y="3109962"/>
            <a:ext cx="103003" cy="1162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1884F664-352F-6886-FB09-DD7D33728AC2}"/>
              </a:ext>
            </a:extLst>
          </p:cNvPr>
          <p:cNvSpPr/>
          <p:nvPr/>
        </p:nvSpPr>
        <p:spPr>
          <a:xfrm rot="5400000">
            <a:off x="9344323" y="2975905"/>
            <a:ext cx="103003" cy="1162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11A45D79-C194-9EE7-8BA3-E4D73A590CB2}"/>
              </a:ext>
            </a:extLst>
          </p:cNvPr>
          <p:cNvSpPr/>
          <p:nvPr/>
        </p:nvSpPr>
        <p:spPr>
          <a:xfrm rot="5400000">
            <a:off x="9348271" y="3262016"/>
            <a:ext cx="103003" cy="1162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F7D71FC6-5998-82CB-83CF-7D95872AEF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12443" y="4086578"/>
            <a:ext cx="5953532" cy="1285805"/>
          </a:xfrm>
          <a:prstGeom prst="rect">
            <a:avLst/>
          </a:prstGeom>
          <a:ln>
            <a:solidFill>
              <a:srgbClr val="39B7B7"/>
            </a:solidFill>
          </a:ln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9F14319C-197B-8D82-84F3-983B0F56A4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12443" y="5450473"/>
            <a:ext cx="5953532" cy="718603"/>
          </a:xfrm>
          <a:prstGeom prst="rect">
            <a:avLst/>
          </a:prstGeom>
          <a:ln>
            <a:solidFill>
              <a:srgbClr val="39B7B7"/>
            </a:solidFill>
          </a:ln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7D76A712-1D7B-2D20-0820-034D6D50B2AE}"/>
              </a:ext>
            </a:extLst>
          </p:cNvPr>
          <p:cNvSpPr/>
          <p:nvPr/>
        </p:nvSpPr>
        <p:spPr>
          <a:xfrm rot="5400000">
            <a:off x="640534" y="5373769"/>
            <a:ext cx="481938" cy="2326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454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E16307DF-1BEC-559B-038A-3531E5105D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DDFEDEDE-866D-AA49-69C2-33BF242FB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1589" y="2553253"/>
            <a:ext cx="2281237" cy="67961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4B93255-E6B1-3FC0-3C53-47EC95268A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48011" y="5829528"/>
            <a:ext cx="5895975" cy="44485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48101FC-A43A-3851-AD7E-1CEF545AE4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0124" r="15115"/>
          <a:stretch/>
        </p:blipFill>
        <p:spPr>
          <a:xfrm>
            <a:off x="-2" y="1315807"/>
            <a:ext cx="12192002" cy="495857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0C483EC7-09F9-CF81-AAED-2184F63BED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56194" y="4162808"/>
            <a:ext cx="1158148" cy="72465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4C57AFB-A4E6-58BE-502A-47D6249BB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50986" y="4162808"/>
            <a:ext cx="996396" cy="72465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00E5A538-96AB-7BD6-4B94-D9E9774024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28742" y="4162808"/>
            <a:ext cx="1313432" cy="72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0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áfico 26">
            <a:extLst>
              <a:ext uri="{FF2B5EF4-FFF2-40B4-BE49-F238E27FC236}">
                <a16:creationId xmlns:a16="http://schemas.microsoft.com/office/drawing/2014/main" id="{7E518F42-456C-6284-7FE1-C547AEDE58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C91E12E2-6EB0-2E59-AEC2-4EB6EA9BC195}"/>
              </a:ext>
            </a:extLst>
          </p:cNvPr>
          <p:cNvSpPr txBox="1"/>
          <p:nvPr/>
        </p:nvSpPr>
        <p:spPr>
          <a:xfrm>
            <a:off x="4820150" y="2197893"/>
            <a:ext cx="13943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  <a:p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5341B58-5C69-E45B-6450-CA2B46896016}"/>
              </a:ext>
            </a:extLst>
          </p:cNvPr>
          <p:cNvSpPr txBox="1"/>
          <p:nvPr/>
        </p:nvSpPr>
        <p:spPr>
          <a:xfrm>
            <a:off x="7807009" y="2196324"/>
            <a:ext cx="13943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  <a:p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AAFCFC-405A-57A1-1043-38D7A506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>
                <a:solidFill>
                  <a:srgbClr val="72BC9C"/>
                </a:solidFill>
                <a:latin typeface="+mn-lt"/>
              </a:rPr>
              <a:t>TD-C16-i05-RAA</a:t>
            </a:r>
            <a:endParaRPr lang="pt-PT" sz="2400">
              <a:solidFill>
                <a:srgbClr val="72BC9C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68D0F755-3077-A925-346F-B9F4FF20B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807" y="360720"/>
            <a:ext cx="2499760" cy="94498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C1EAB11-6954-4D39-B8A1-1B03FBB13CE9}"/>
              </a:ext>
            </a:extLst>
          </p:cNvPr>
          <p:cNvSpPr txBox="1"/>
          <p:nvPr/>
        </p:nvSpPr>
        <p:spPr>
          <a:xfrm>
            <a:off x="898919" y="833210"/>
            <a:ext cx="5904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Como efetuar um pedido de pagamento</a:t>
            </a:r>
            <a:endParaRPr lang="pt-PT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DA951A-8067-0BD9-880E-E86ECD33E7D4}"/>
              </a:ext>
            </a:extLst>
          </p:cNvPr>
          <p:cNvSpPr txBox="1"/>
          <p:nvPr/>
        </p:nvSpPr>
        <p:spPr>
          <a:xfrm>
            <a:off x="6069954" y="2950378"/>
            <a:ext cx="2324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800" b="1">
                <a:solidFill>
                  <a:srgbClr val="3AB57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dirty="0"/>
              <a:t>Módulo Faturas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A37442C-13A2-F0D9-375A-EFE316C78EA9}"/>
              </a:ext>
            </a:extLst>
          </p:cNvPr>
          <p:cNvSpPr txBox="1"/>
          <p:nvPr/>
        </p:nvSpPr>
        <p:spPr>
          <a:xfrm>
            <a:off x="8920343" y="2950378"/>
            <a:ext cx="2324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800" b="1">
                <a:solidFill>
                  <a:srgbClr val="39B7B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dirty="0"/>
              <a:t>Pedidos de pagamentos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0A810B7-1E39-E352-59D7-CACAEB0F8451}"/>
              </a:ext>
            </a:extLst>
          </p:cNvPr>
          <p:cNvSpPr txBox="1"/>
          <p:nvPr/>
        </p:nvSpPr>
        <p:spPr>
          <a:xfrm>
            <a:off x="1646659" y="2197893"/>
            <a:ext cx="13943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  <a:p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CCA130-ADC4-E1DA-B017-1E55D6F03B70}"/>
              </a:ext>
            </a:extLst>
          </p:cNvPr>
          <p:cNvSpPr txBox="1"/>
          <p:nvPr/>
        </p:nvSpPr>
        <p:spPr>
          <a:xfrm>
            <a:off x="2491398" y="2951945"/>
            <a:ext cx="2283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800" b="1">
                <a:solidFill>
                  <a:srgbClr val="3AB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dirty="0"/>
              <a:t>Módulo IBAN</a:t>
            </a:r>
          </a:p>
          <a:p>
            <a:endParaRPr lang="pt-PT" dirty="0"/>
          </a:p>
        </p:txBody>
      </p:sp>
      <p:pic>
        <p:nvPicPr>
          <p:cNvPr id="33" name="Marcador de Posição de Conteúdo 6">
            <a:extLst>
              <a:ext uri="{FF2B5EF4-FFF2-40B4-BE49-F238E27FC236}">
                <a16:creationId xmlns:a16="http://schemas.microsoft.com/office/drawing/2014/main" id="{614574A6-F79F-CB3E-C6F9-A163C98FC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3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AFCFC-405A-57A1-1043-38D7A506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>
                <a:solidFill>
                  <a:srgbClr val="72BC9C"/>
                </a:solidFill>
                <a:latin typeface="+mn-lt"/>
              </a:rPr>
              <a:t>TD-C16-i05-RAA</a:t>
            </a:r>
            <a:endParaRPr lang="pt-PT" sz="2400">
              <a:solidFill>
                <a:srgbClr val="72BC9C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68D0F755-3077-A925-346F-B9F4FF20B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58" y="283018"/>
            <a:ext cx="1418842" cy="53636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C1EAB11-6954-4D39-B8A1-1B03FBB13CE9}"/>
              </a:ext>
            </a:extLst>
          </p:cNvPr>
          <p:cNvSpPr txBox="1"/>
          <p:nvPr/>
        </p:nvSpPr>
        <p:spPr>
          <a:xfrm>
            <a:off x="1643021" y="784166"/>
            <a:ext cx="6078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3AB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Módulo IBAN</a:t>
            </a:r>
          </a:p>
          <a:p>
            <a:endParaRPr lang="pt-PT" sz="2800" dirty="0"/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D090BA0E-0AD1-867D-12F0-437CB9BC9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4586" y="1856938"/>
            <a:ext cx="497662" cy="450515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C490D43C-19E6-2D41-6E69-CD1F9A6BE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0964" y="1835448"/>
            <a:ext cx="463379" cy="463379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B8C5C221-DF90-156F-2F1A-0CB8738F0EC2}"/>
              </a:ext>
            </a:extLst>
          </p:cNvPr>
          <p:cNvGrpSpPr/>
          <p:nvPr/>
        </p:nvGrpSpPr>
        <p:grpSpPr>
          <a:xfrm>
            <a:off x="816442" y="819380"/>
            <a:ext cx="694809" cy="694809"/>
            <a:chOff x="1005355" y="1746370"/>
            <a:chExt cx="694809" cy="69480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537F048-ED8D-2484-7E85-499D21702580}"/>
                </a:ext>
              </a:extLst>
            </p:cNvPr>
            <p:cNvSpPr/>
            <p:nvPr/>
          </p:nvSpPr>
          <p:spPr>
            <a:xfrm>
              <a:off x="1005355" y="1746370"/>
              <a:ext cx="694809" cy="694809"/>
            </a:xfrm>
            <a:prstGeom prst="ellipse">
              <a:avLst/>
            </a:prstGeom>
            <a:solidFill>
              <a:srgbClr val="3AB563"/>
            </a:solidFill>
            <a:ln>
              <a:noFill/>
            </a:ln>
            <a:effectLst>
              <a:outerShdw blurRad="50800" dist="381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9A848AC5-5DB2-8E24-8505-FB0D2E934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37125" y="1925051"/>
              <a:ext cx="467389" cy="398343"/>
            </a:xfrm>
            <a:prstGeom prst="rect">
              <a:avLst/>
            </a:prstGeom>
          </p:spPr>
        </p:pic>
      </p:grpSp>
      <p:pic>
        <p:nvPicPr>
          <p:cNvPr id="32" name="Marcador de Posição de Conteúdo 6">
            <a:extLst>
              <a:ext uri="{FF2B5EF4-FFF2-40B4-BE49-F238E27FC236}">
                <a16:creationId xmlns:a16="http://schemas.microsoft.com/office/drawing/2014/main" id="{67BF7B5F-B80F-C801-3466-472C8AA73D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910A5CF-1A92-D6CA-D488-2073E19F8C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7801" y="1908452"/>
            <a:ext cx="7931082" cy="694809"/>
          </a:xfrm>
          <a:prstGeom prst="rect">
            <a:avLst/>
          </a:prstGeom>
        </p:spPr>
      </p:pic>
      <p:pic>
        <p:nvPicPr>
          <p:cNvPr id="6" name="Imagem 5" descr="Uma imagem com diagrama, texto, captura de ecrã, design&#10;&#10;Os conteúdos gerados por IA podem estar incorretos.">
            <a:extLst>
              <a:ext uri="{FF2B5EF4-FFF2-40B4-BE49-F238E27FC236}">
                <a16:creationId xmlns:a16="http://schemas.microsoft.com/office/drawing/2014/main" id="{5607DDAC-82BA-3C8B-677D-C4827650DD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4083" y="3038080"/>
            <a:ext cx="6598518" cy="243332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7A0FB64-0482-50A8-5F32-0E34F5788B6E}"/>
              </a:ext>
            </a:extLst>
          </p:cNvPr>
          <p:cNvSpPr/>
          <p:nvPr/>
        </p:nvSpPr>
        <p:spPr>
          <a:xfrm rot="5400000">
            <a:off x="6162780" y="3780406"/>
            <a:ext cx="45719" cy="1154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ABEF9DF-4440-1DBC-396C-5916332DC6F9}"/>
              </a:ext>
            </a:extLst>
          </p:cNvPr>
          <p:cNvSpPr/>
          <p:nvPr/>
        </p:nvSpPr>
        <p:spPr>
          <a:xfrm rot="5400000">
            <a:off x="3398634" y="3803265"/>
            <a:ext cx="45719" cy="1154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307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4D3CD-1269-CB37-2DD1-F1351AF3B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B6820-DA73-DAFF-B589-DFFB5173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>
                <a:solidFill>
                  <a:srgbClr val="72BC9C"/>
                </a:solidFill>
                <a:latin typeface="+mn-lt"/>
              </a:rPr>
              <a:t>TD-C16-i05-RAA</a:t>
            </a:r>
            <a:endParaRPr lang="pt-PT" sz="2400">
              <a:solidFill>
                <a:srgbClr val="72BC9C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265B489B-985A-447C-9B99-C5B128D5C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58" y="283018"/>
            <a:ext cx="1418842" cy="53636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D92F632-B8F3-7292-28FD-78D6EEB1E35F}"/>
              </a:ext>
            </a:extLst>
          </p:cNvPr>
          <p:cNvSpPr txBox="1"/>
          <p:nvPr/>
        </p:nvSpPr>
        <p:spPr>
          <a:xfrm>
            <a:off x="1643021" y="819380"/>
            <a:ext cx="6078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3AB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Módulo IBAN</a:t>
            </a:r>
          </a:p>
          <a:p>
            <a:endParaRPr lang="pt-PT" sz="2800" dirty="0"/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08CD7183-800A-90AC-601C-41B05A227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4586" y="1856938"/>
            <a:ext cx="497662" cy="450515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A9A644E2-AE23-AF8F-FEFB-5C5F1CA64280}"/>
              </a:ext>
            </a:extLst>
          </p:cNvPr>
          <p:cNvGrpSpPr/>
          <p:nvPr/>
        </p:nvGrpSpPr>
        <p:grpSpPr>
          <a:xfrm>
            <a:off x="816442" y="819380"/>
            <a:ext cx="694809" cy="694809"/>
            <a:chOff x="1005355" y="1746370"/>
            <a:chExt cx="694809" cy="69480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5A6A7D-B693-1BD9-98E6-B0DCD86871C7}"/>
                </a:ext>
              </a:extLst>
            </p:cNvPr>
            <p:cNvSpPr/>
            <p:nvPr/>
          </p:nvSpPr>
          <p:spPr>
            <a:xfrm>
              <a:off x="1005355" y="1746370"/>
              <a:ext cx="694809" cy="694809"/>
            </a:xfrm>
            <a:prstGeom prst="ellipse">
              <a:avLst/>
            </a:prstGeom>
            <a:solidFill>
              <a:srgbClr val="3AB563"/>
            </a:solidFill>
            <a:ln>
              <a:noFill/>
            </a:ln>
            <a:effectLst>
              <a:outerShdw blurRad="50800" dist="381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C35DA057-D97A-5F00-C6ED-4CF32C79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7125" y="1925051"/>
              <a:ext cx="467389" cy="398343"/>
            </a:xfrm>
            <a:prstGeom prst="rect">
              <a:avLst/>
            </a:prstGeom>
          </p:spPr>
        </p:pic>
      </p:grpSp>
      <p:pic>
        <p:nvPicPr>
          <p:cNvPr id="32" name="Marcador de Posição de Conteúdo 6">
            <a:extLst>
              <a:ext uri="{FF2B5EF4-FFF2-40B4-BE49-F238E27FC236}">
                <a16:creationId xmlns:a16="http://schemas.microsoft.com/office/drawing/2014/main" id="{0C502974-BFE9-57C5-19E7-C5E56A4F11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BB8F8CD7-52BE-9E03-26FE-B9FA307648A7}"/>
              </a:ext>
            </a:extLst>
          </p:cNvPr>
          <p:cNvGrpSpPr/>
          <p:nvPr/>
        </p:nvGrpSpPr>
        <p:grpSpPr>
          <a:xfrm>
            <a:off x="3338053" y="1643163"/>
            <a:ext cx="5400040" cy="842645"/>
            <a:chOff x="3380719" y="1643163"/>
            <a:chExt cx="5400040" cy="842645"/>
          </a:xfrm>
        </p:grpSpPr>
        <p:pic>
          <p:nvPicPr>
            <p:cNvPr id="5" name="Imagem 4" descr="Uma imagem com captura de ecrã, texto, file&#10;&#10;Os conteúdos gerados por IA podem estar incorretos.">
              <a:extLst>
                <a:ext uri="{FF2B5EF4-FFF2-40B4-BE49-F238E27FC236}">
                  <a16:creationId xmlns:a16="http://schemas.microsoft.com/office/drawing/2014/main" id="{D5058302-9CE7-D739-B802-31EE8CFEC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80719" y="1643163"/>
              <a:ext cx="5400040" cy="842645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C02BF7A-1721-73D5-94E4-8F905F3F022F}"/>
                </a:ext>
              </a:extLst>
            </p:cNvPr>
            <p:cNvSpPr/>
            <p:nvPr/>
          </p:nvSpPr>
          <p:spPr>
            <a:xfrm rot="5400000">
              <a:off x="4654548" y="1847350"/>
              <a:ext cx="89938" cy="66243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F02F8A0-E208-A87D-F052-E58C24872295}"/>
                </a:ext>
              </a:extLst>
            </p:cNvPr>
            <p:cNvSpPr/>
            <p:nvPr/>
          </p:nvSpPr>
          <p:spPr>
            <a:xfrm rot="5400000">
              <a:off x="4441991" y="2004407"/>
              <a:ext cx="63760" cy="8735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02C95E37-52C9-5527-5E96-9A9522CE9FCA}"/>
                </a:ext>
              </a:extLst>
            </p:cNvPr>
            <p:cNvSpPr/>
            <p:nvPr/>
          </p:nvSpPr>
          <p:spPr>
            <a:xfrm rot="5400000">
              <a:off x="3746537" y="1923486"/>
              <a:ext cx="45719" cy="11540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CA3B29B-FB11-F6C2-D52D-C3E8526E5BCD}"/>
              </a:ext>
            </a:extLst>
          </p:cNvPr>
          <p:cNvGrpSpPr/>
          <p:nvPr/>
        </p:nvGrpSpPr>
        <p:grpSpPr>
          <a:xfrm>
            <a:off x="3338053" y="2530211"/>
            <a:ext cx="5400040" cy="996315"/>
            <a:chOff x="3380719" y="2530211"/>
            <a:chExt cx="5400040" cy="996315"/>
          </a:xfrm>
        </p:grpSpPr>
        <p:pic>
          <p:nvPicPr>
            <p:cNvPr id="6" name="Imagem 5" descr="Uma imagem com captura de ecrã, texto&#10;&#10;Os conteúdos gerados por IA podem estar incorretos.">
              <a:extLst>
                <a:ext uri="{FF2B5EF4-FFF2-40B4-BE49-F238E27FC236}">
                  <a16:creationId xmlns:a16="http://schemas.microsoft.com/office/drawing/2014/main" id="{4CD4971B-2A61-C499-A843-B9C65F19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719" y="2530211"/>
              <a:ext cx="5400040" cy="996315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78479A2-E7DD-BA1C-48C0-8E5A0C1A4EB5}"/>
                </a:ext>
              </a:extLst>
            </p:cNvPr>
            <p:cNvSpPr/>
            <p:nvPr/>
          </p:nvSpPr>
          <p:spPr>
            <a:xfrm rot="5400000">
              <a:off x="3804239" y="2845271"/>
              <a:ext cx="45719" cy="11540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5090E4D6-60B7-37BD-E50F-5E014A924D50}"/>
                </a:ext>
              </a:extLst>
            </p:cNvPr>
            <p:cNvSpPr/>
            <p:nvPr/>
          </p:nvSpPr>
          <p:spPr>
            <a:xfrm rot="5400000">
              <a:off x="4887806" y="2694983"/>
              <a:ext cx="45719" cy="8735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695BB86F-C0C9-0266-8E3C-8963893C71CF}"/>
                </a:ext>
              </a:extLst>
            </p:cNvPr>
            <p:cNvSpPr/>
            <p:nvPr/>
          </p:nvSpPr>
          <p:spPr>
            <a:xfrm rot="5400000">
              <a:off x="4581144" y="3001480"/>
              <a:ext cx="72893" cy="8735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A3E2421-EACF-4F16-9E81-DFBAA8B37C95}"/>
              </a:ext>
            </a:extLst>
          </p:cNvPr>
          <p:cNvGrpSpPr/>
          <p:nvPr/>
        </p:nvGrpSpPr>
        <p:grpSpPr>
          <a:xfrm>
            <a:off x="3338053" y="3538133"/>
            <a:ext cx="5400040" cy="996315"/>
            <a:chOff x="3356651" y="3538133"/>
            <a:chExt cx="5400040" cy="996315"/>
          </a:xfrm>
        </p:grpSpPr>
        <p:pic>
          <p:nvPicPr>
            <p:cNvPr id="9" name="Imagem 8" descr="Uma imagem com captura de ecrã, texto&#10;&#10;Os conteúdos gerados por IA podem estar incorretos.">
              <a:extLst>
                <a:ext uri="{FF2B5EF4-FFF2-40B4-BE49-F238E27FC236}">
                  <a16:creationId xmlns:a16="http://schemas.microsoft.com/office/drawing/2014/main" id="{0AE8B0A9-1D70-E0DD-6A1C-32808EE7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6651" y="3538133"/>
              <a:ext cx="5400040" cy="996315"/>
            </a:xfrm>
            <a:prstGeom prst="rect">
              <a:avLst/>
            </a:prstGeom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3BBB5B5-979D-7D85-CA7D-ACCE329753DA}"/>
                </a:ext>
              </a:extLst>
            </p:cNvPr>
            <p:cNvSpPr/>
            <p:nvPr/>
          </p:nvSpPr>
          <p:spPr>
            <a:xfrm rot="5400000">
              <a:off x="3800288" y="3864735"/>
              <a:ext cx="45719" cy="11540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1D5005F0-9177-DF3E-DC8D-BBDBBE6E465C}"/>
                </a:ext>
              </a:extLst>
            </p:cNvPr>
            <p:cNvSpPr/>
            <p:nvPr/>
          </p:nvSpPr>
          <p:spPr>
            <a:xfrm rot="5400000">
              <a:off x="4855162" y="3704187"/>
              <a:ext cx="45719" cy="8735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EA158B70-E1AE-22EE-A86B-593FC8A7D930}"/>
                </a:ext>
              </a:extLst>
            </p:cNvPr>
            <p:cNvSpPr/>
            <p:nvPr/>
          </p:nvSpPr>
          <p:spPr>
            <a:xfrm rot="5400000">
              <a:off x="4556973" y="4018808"/>
              <a:ext cx="73927" cy="8735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783AF36-1944-6CDC-8494-4E10BB39EC08}"/>
              </a:ext>
            </a:extLst>
          </p:cNvPr>
          <p:cNvGrpSpPr/>
          <p:nvPr/>
        </p:nvGrpSpPr>
        <p:grpSpPr>
          <a:xfrm>
            <a:off x="3338053" y="4705408"/>
            <a:ext cx="5400040" cy="227330"/>
            <a:chOff x="3395980" y="4705408"/>
            <a:chExt cx="5400040" cy="22733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AE5E40AF-2D7A-053F-46A0-5AE21E63F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95980" y="4705408"/>
              <a:ext cx="5400040" cy="227330"/>
            </a:xfrm>
            <a:prstGeom prst="rect">
              <a:avLst/>
            </a:prstGeom>
          </p:spPr>
        </p:pic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DAA10C0-E85E-1196-AFE0-8749428AB014}"/>
                </a:ext>
              </a:extLst>
            </p:cNvPr>
            <p:cNvSpPr/>
            <p:nvPr/>
          </p:nvSpPr>
          <p:spPr>
            <a:xfrm rot="5400000">
              <a:off x="4126409" y="4285491"/>
              <a:ext cx="46201" cy="10590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418C99AF-A465-6AF0-9353-1F287310D691}"/>
              </a:ext>
            </a:extLst>
          </p:cNvPr>
          <p:cNvGrpSpPr/>
          <p:nvPr/>
        </p:nvGrpSpPr>
        <p:grpSpPr>
          <a:xfrm>
            <a:off x="3338053" y="5005855"/>
            <a:ext cx="5400040" cy="1128395"/>
            <a:chOff x="3280127" y="5005855"/>
            <a:chExt cx="5400040" cy="1128395"/>
          </a:xfrm>
        </p:grpSpPr>
        <p:pic>
          <p:nvPicPr>
            <p:cNvPr id="11" name="Imagem 10" descr="Uma imagem com captura de ecrã, texto&#10;&#10;Os conteúdos gerados por IA podem estar incorretos.">
              <a:extLst>
                <a:ext uri="{FF2B5EF4-FFF2-40B4-BE49-F238E27FC236}">
                  <a16:creationId xmlns:a16="http://schemas.microsoft.com/office/drawing/2014/main" id="{07D4A44D-65B5-69F1-CB83-BF49804F1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80127" y="5005855"/>
              <a:ext cx="5400040" cy="1128395"/>
            </a:xfrm>
            <a:prstGeom prst="rect">
              <a:avLst/>
            </a:prstGeom>
          </p:spPr>
        </p:pic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DE7447C-B4C1-C418-7A0C-7960EB159A82}"/>
                </a:ext>
              </a:extLst>
            </p:cNvPr>
            <p:cNvSpPr/>
            <p:nvPr/>
          </p:nvSpPr>
          <p:spPr>
            <a:xfrm rot="5400000">
              <a:off x="5062037" y="5142497"/>
              <a:ext cx="45719" cy="8735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75965211-9C92-B055-FDA8-7613858818A2}"/>
                </a:ext>
              </a:extLst>
            </p:cNvPr>
            <p:cNvSpPr/>
            <p:nvPr/>
          </p:nvSpPr>
          <p:spPr>
            <a:xfrm rot="5400000">
              <a:off x="4436907" y="5502298"/>
              <a:ext cx="73927" cy="8735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B644B7D-8577-20F0-975A-6B8B2314440C}"/>
                </a:ext>
              </a:extLst>
            </p:cNvPr>
            <p:cNvSpPr/>
            <p:nvPr/>
          </p:nvSpPr>
          <p:spPr>
            <a:xfrm rot="5400000">
              <a:off x="3691228" y="5305193"/>
              <a:ext cx="62429" cy="1354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36394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EAA91-BC71-D7F2-0C00-43716843C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CA70E-9B9A-0BE7-6608-97BFE173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>
                <a:solidFill>
                  <a:srgbClr val="72BC9C"/>
                </a:solidFill>
                <a:latin typeface="+mn-lt"/>
              </a:rPr>
              <a:t>TD-C16-i05-RAA</a:t>
            </a:r>
            <a:endParaRPr lang="pt-PT" sz="2400">
              <a:solidFill>
                <a:srgbClr val="72BC9C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8DFE7F0C-0A32-7213-17E0-D4CED3C69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58" y="283018"/>
            <a:ext cx="1418842" cy="53636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80A25E2-7017-0DE5-F82F-599D717726B6}"/>
              </a:ext>
            </a:extLst>
          </p:cNvPr>
          <p:cNvSpPr txBox="1"/>
          <p:nvPr/>
        </p:nvSpPr>
        <p:spPr>
          <a:xfrm>
            <a:off x="1643021" y="784166"/>
            <a:ext cx="6078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3AB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Módulo IBAN</a:t>
            </a:r>
          </a:p>
          <a:p>
            <a:endParaRPr lang="pt-PT" sz="2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68A612-3657-D95B-314B-04E5780DE265}"/>
              </a:ext>
            </a:extLst>
          </p:cNvPr>
          <p:cNvSpPr txBox="1"/>
          <p:nvPr/>
        </p:nvSpPr>
        <p:spPr>
          <a:xfrm>
            <a:off x="1636911" y="1476662"/>
            <a:ext cx="521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3AB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Fluxograma de validação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A4C10363-E005-E25C-16B1-8AA2A9E98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4586" y="1856938"/>
            <a:ext cx="497662" cy="450515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248C6D70-034F-9304-8FA0-3285BF299DD8}"/>
              </a:ext>
            </a:extLst>
          </p:cNvPr>
          <p:cNvGrpSpPr/>
          <p:nvPr/>
        </p:nvGrpSpPr>
        <p:grpSpPr>
          <a:xfrm>
            <a:off x="816442" y="819380"/>
            <a:ext cx="694809" cy="694809"/>
            <a:chOff x="1005355" y="1746370"/>
            <a:chExt cx="694809" cy="69480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20D0D16-1EC4-67D9-A806-F019EF90B63F}"/>
                </a:ext>
              </a:extLst>
            </p:cNvPr>
            <p:cNvSpPr/>
            <p:nvPr/>
          </p:nvSpPr>
          <p:spPr>
            <a:xfrm>
              <a:off x="1005355" y="1746370"/>
              <a:ext cx="694809" cy="694809"/>
            </a:xfrm>
            <a:prstGeom prst="ellipse">
              <a:avLst/>
            </a:prstGeom>
            <a:solidFill>
              <a:srgbClr val="3AB563"/>
            </a:solidFill>
            <a:ln>
              <a:noFill/>
            </a:ln>
            <a:effectLst>
              <a:outerShdw blurRad="50800" dist="381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D9CF536B-BE7F-288D-3CDB-9F237A599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7125" y="1925051"/>
              <a:ext cx="467389" cy="398343"/>
            </a:xfrm>
            <a:prstGeom prst="rect">
              <a:avLst/>
            </a:prstGeom>
          </p:spPr>
        </p:pic>
      </p:grpSp>
      <p:pic>
        <p:nvPicPr>
          <p:cNvPr id="32" name="Marcador de Posição de Conteúdo 6">
            <a:extLst>
              <a:ext uri="{FF2B5EF4-FFF2-40B4-BE49-F238E27FC236}">
                <a16:creationId xmlns:a16="http://schemas.microsoft.com/office/drawing/2014/main" id="{2437F71D-8FF8-A655-EEFA-D753F0CF44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A824AAA-073C-A4E9-3BA2-BBADD1753910}"/>
              </a:ext>
            </a:extLst>
          </p:cNvPr>
          <p:cNvSpPr>
            <a:spLocks noChangeAspect="1"/>
          </p:cNvSpPr>
          <p:nvPr/>
        </p:nvSpPr>
        <p:spPr>
          <a:xfrm>
            <a:off x="2195048" y="2375156"/>
            <a:ext cx="7801904" cy="319532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437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36096-FEE6-DCC7-A5AC-0B2AFB98E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110AA-E790-06A0-DE01-C8F2FCA3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>
                <a:solidFill>
                  <a:srgbClr val="72BC9C"/>
                </a:solidFill>
                <a:latin typeface="+mn-lt"/>
              </a:rPr>
              <a:t>TD-C16-i05-RAA</a:t>
            </a:r>
            <a:endParaRPr lang="pt-PT" sz="2400">
              <a:solidFill>
                <a:srgbClr val="72BC9C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9D0F8F31-515D-FDBB-2145-C67EB9036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58" y="283018"/>
            <a:ext cx="1418842" cy="536362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B977E85B-8E0D-AA13-4D05-8927A690A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4586" y="1856938"/>
            <a:ext cx="497662" cy="450515"/>
          </a:xfrm>
          <a:prstGeom prst="rect">
            <a:avLst/>
          </a:prstGeom>
        </p:spPr>
      </p:pic>
      <p:pic>
        <p:nvPicPr>
          <p:cNvPr id="32" name="Marcador de Posição de Conteúdo 6">
            <a:extLst>
              <a:ext uri="{FF2B5EF4-FFF2-40B4-BE49-F238E27FC236}">
                <a16:creationId xmlns:a16="http://schemas.microsoft.com/office/drawing/2014/main" id="{81F1FD44-7874-55BA-35C2-140B22F3D0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6BC3931-DA69-FC3C-2074-316D191F31F7}"/>
              </a:ext>
            </a:extLst>
          </p:cNvPr>
          <p:cNvGrpSpPr/>
          <p:nvPr/>
        </p:nvGrpSpPr>
        <p:grpSpPr>
          <a:xfrm>
            <a:off x="816442" y="819380"/>
            <a:ext cx="694809" cy="694809"/>
            <a:chOff x="816442" y="819380"/>
            <a:chExt cx="694809" cy="694809"/>
          </a:xfrm>
          <a:solidFill>
            <a:srgbClr val="3AB57A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D10787-2247-4FA5-24F9-6E699CC7F260}"/>
                </a:ext>
              </a:extLst>
            </p:cNvPr>
            <p:cNvSpPr/>
            <p:nvPr/>
          </p:nvSpPr>
          <p:spPr>
            <a:xfrm>
              <a:off x="816442" y="819380"/>
              <a:ext cx="694809" cy="694809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5" name="Gráfico 14" descr="Recibo com preenchimento sólido">
              <a:extLst>
                <a:ext uri="{FF2B5EF4-FFF2-40B4-BE49-F238E27FC236}">
                  <a16:creationId xmlns:a16="http://schemas.microsoft.com/office/drawing/2014/main" id="{D87DB492-6DA8-F4A6-4C2D-78F723C48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8655" y="941593"/>
              <a:ext cx="450383" cy="450383"/>
            </a:xfrm>
            <a:prstGeom prst="rect">
              <a:avLst/>
            </a:prstGeom>
          </p:spPr>
        </p:pic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D2CD0F0-3E52-E3A4-3C82-0DFB9CD8B91A}"/>
              </a:ext>
            </a:extLst>
          </p:cNvPr>
          <p:cNvSpPr txBox="1"/>
          <p:nvPr/>
        </p:nvSpPr>
        <p:spPr>
          <a:xfrm>
            <a:off x="1633464" y="905174"/>
            <a:ext cx="347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800" b="1">
                <a:solidFill>
                  <a:srgbClr val="3AB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dirty="0">
                <a:solidFill>
                  <a:srgbClr val="3AB57A"/>
                </a:solidFill>
              </a:rPr>
              <a:t>Módulo Faturas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ECF6077-3CDA-05E1-565A-AFF83E4A4659}"/>
              </a:ext>
            </a:extLst>
          </p:cNvPr>
          <p:cNvSpPr/>
          <p:nvPr/>
        </p:nvSpPr>
        <p:spPr>
          <a:xfrm>
            <a:off x="1389038" y="1545471"/>
            <a:ext cx="4703962" cy="224986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8575">
            <a:solidFill>
              <a:srgbClr val="3AB5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7483F31-69D3-C2E7-8A5F-D104EDAA2711}"/>
              </a:ext>
            </a:extLst>
          </p:cNvPr>
          <p:cNvSpPr/>
          <p:nvPr/>
        </p:nvSpPr>
        <p:spPr>
          <a:xfrm>
            <a:off x="6324194" y="1545471"/>
            <a:ext cx="4703963" cy="2249868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28575">
            <a:solidFill>
              <a:srgbClr val="3AB5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151C8E2-2739-AC4F-2410-2BADD131A695}"/>
              </a:ext>
            </a:extLst>
          </p:cNvPr>
          <p:cNvSpPr/>
          <p:nvPr/>
        </p:nvSpPr>
        <p:spPr>
          <a:xfrm>
            <a:off x="1389039" y="3880574"/>
            <a:ext cx="4703962" cy="2249868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8575">
            <a:solidFill>
              <a:srgbClr val="3AB5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11A207D-B0CA-CE4D-A07F-A9819208C2F7}"/>
              </a:ext>
            </a:extLst>
          </p:cNvPr>
          <p:cNvSpPr/>
          <p:nvPr/>
        </p:nvSpPr>
        <p:spPr>
          <a:xfrm>
            <a:off x="6324195" y="3880574"/>
            <a:ext cx="4703962" cy="224986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28575">
            <a:solidFill>
              <a:srgbClr val="3AB5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C14B4CA-2C12-C7D6-E6CE-C32BBEAE12D4}"/>
              </a:ext>
            </a:extLst>
          </p:cNvPr>
          <p:cNvSpPr/>
          <p:nvPr/>
        </p:nvSpPr>
        <p:spPr>
          <a:xfrm rot="5400000">
            <a:off x="6796010" y="4118714"/>
            <a:ext cx="45719" cy="6301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010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0DF08-E284-019D-158E-006B2A8DE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794B3-BBA1-EF11-FCAA-63E6F79B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>
                <a:solidFill>
                  <a:srgbClr val="72BC9C"/>
                </a:solidFill>
                <a:latin typeface="+mn-lt"/>
              </a:rPr>
              <a:t>TD-C16-i05-RAA</a:t>
            </a:r>
            <a:endParaRPr lang="pt-PT" sz="2400">
              <a:solidFill>
                <a:srgbClr val="72BC9C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094F05BC-EF6A-B015-C2E1-A23B0DDBD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58" y="283018"/>
            <a:ext cx="1418842" cy="536362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7A11127-A23D-BE5C-E6DF-DB80F043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4586" y="1856938"/>
            <a:ext cx="497662" cy="450515"/>
          </a:xfrm>
          <a:prstGeom prst="rect">
            <a:avLst/>
          </a:prstGeom>
        </p:spPr>
      </p:pic>
      <p:pic>
        <p:nvPicPr>
          <p:cNvPr id="32" name="Marcador de Posição de Conteúdo 6">
            <a:extLst>
              <a:ext uri="{FF2B5EF4-FFF2-40B4-BE49-F238E27FC236}">
                <a16:creationId xmlns:a16="http://schemas.microsoft.com/office/drawing/2014/main" id="{BB69D9B9-0DD7-E277-F984-E7812C13D0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2DAB4BF-9AA2-AC51-5CAD-E1094735CBB9}"/>
              </a:ext>
            </a:extLst>
          </p:cNvPr>
          <p:cNvGrpSpPr/>
          <p:nvPr/>
        </p:nvGrpSpPr>
        <p:grpSpPr>
          <a:xfrm>
            <a:off x="816442" y="819380"/>
            <a:ext cx="694809" cy="694809"/>
            <a:chOff x="816442" y="819380"/>
            <a:chExt cx="694809" cy="694809"/>
          </a:xfrm>
          <a:solidFill>
            <a:srgbClr val="3AB57A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9DB68F-E32D-5BBC-1E36-F5C5D10F3793}"/>
                </a:ext>
              </a:extLst>
            </p:cNvPr>
            <p:cNvSpPr/>
            <p:nvPr/>
          </p:nvSpPr>
          <p:spPr>
            <a:xfrm>
              <a:off x="816442" y="819380"/>
              <a:ext cx="694809" cy="694809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5" name="Gráfico 14" descr="Recibo com preenchimento sólido">
              <a:extLst>
                <a:ext uri="{FF2B5EF4-FFF2-40B4-BE49-F238E27FC236}">
                  <a16:creationId xmlns:a16="http://schemas.microsoft.com/office/drawing/2014/main" id="{5CA0D9D9-32E4-2E95-6479-96F189B25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8655" y="941593"/>
              <a:ext cx="450383" cy="450383"/>
            </a:xfrm>
            <a:prstGeom prst="rect">
              <a:avLst/>
            </a:prstGeom>
          </p:spPr>
        </p:pic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CBC06FB-8497-274A-40C8-C3BBDEED1B33}"/>
              </a:ext>
            </a:extLst>
          </p:cNvPr>
          <p:cNvSpPr txBox="1"/>
          <p:nvPr/>
        </p:nvSpPr>
        <p:spPr>
          <a:xfrm>
            <a:off x="1633464" y="905174"/>
            <a:ext cx="347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800" b="1">
                <a:solidFill>
                  <a:srgbClr val="3AB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dirty="0">
                <a:solidFill>
                  <a:srgbClr val="3AB57A"/>
                </a:solidFill>
              </a:rPr>
              <a:t>Módulo Faturas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E9F22FE-F09B-43C0-4888-AC00C1EC94C6}"/>
              </a:ext>
            </a:extLst>
          </p:cNvPr>
          <p:cNvSpPr>
            <a:spLocks noChangeAspect="1"/>
          </p:cNvSpPr>
          <p:nvPr/>
        </p:nvSpPr>
        <p:spPr>
          <a:xfrm>
            <a:off x="816434" y="1745485"/>
            <a:ext cx="6528714" cy="3302765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8575">
            <a:solidFill>
              <a:srgbClr val="3AB5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0DD287-F74A-293B-3DAA-FF2F7E1E817D}"/>
              </a:ext>
            </a:extLst>
          </p:cNvPr>
          <p:cNvSpPr txBox="1"/>
          <p:nvPr/>
        </p:nvSpPr>
        <p:spPr>
          <a:xfrm>
            <a:off x="7805243" y="1338159"/>
            <a:ext cx="3752850" cy="1754326"/>
          </a:xfrm>
          <a:prstGeom prst="rect">
            <a:avLst/>
          </a:prstGeom>
          <a:noFill/>
          <a:ln w="19050">
            <a:solidFill>
              <a:srgbClr val="3AB57A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sz="1200" b="1" dirty="0"/>
              <a:t>Pagamento parcial </a:t>
            </a:r>
            <a:r>
              <a:rPr lang="pt-PT" sz="1200" dirty="0"/>
              <a:t>– por defeito está selecionado como ‘Não’. Esta opção serve para registar faturas com pagamentos parciais e não na totalidade, como habitual. Ao selecionar a opção ‘Sim’, automaticamente a fatura fica com um novo ícone disponível na listagem que permite a adição de pagamentos parciais. É possível adicionar múltiplos pagamentos parciais, até perfazer o valor total indicado na fatura.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2519328-0564-5BD6-1306-3EC1CD7F7B4E}"/>
              </a:ext>
            </a:extLst>
          </p:cNvPr>
          <p:cNvSpPr txBox="1"/>
          <p:nvPr/>
        </p:nvSpPr>
        <p:spPr>
          <a:xfrm>
            <a:off x="7537026" y="1022688"/>
            <a:ext cx="421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3AB57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  <a:p>
            <a:endParaRPr lang="pt-PT" sz="200" b="1" dirty="0">
              <a:solidFill>
                <a:srgbClr val="3AB57A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13BB08-1B72-BBC1-AA71-036234BD1CD9}"/>
              </a:ext>
            </a:extLst>
          </p:cNvPr>
          <p:cNvSpPr txBox="1"/>
          <p:nvPr/>
        </p:nvSpPr>
        <p:spPr>
          <a:xfrm>
            <a:off x="7855235" y="3311098"/>
            <a:ext cx="3752850" cy="2677656"/>
          </a:xfrm>
          <a:prstGeom prst="rect">
            <a:avLst/>
          </a:prstGeom>
          <a:noFill/>
          <a:ln w="19050">
            <a:solidFill>
              <a:srgbClr val="3AB57A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sz="1200" b="1" dirty="0"/>
              <a:t>Projetos</a:t>
            </a:r>
            <a:r>
              <a:rPr lang="pt-PT" sz="1200" dirty="0"/>
              <a:t> – neste campo são indicados quais os projetos associados à fatura, bem como </a:t>
            </a:r>
          </a:p>
          <a:p>
            <a:r>
              <a:rPr lang="pt-PT" sz="1200" dirty="0"/>
              <a:t>a distribuição de valores imputados, por projeto. Será do somatório de todos os valores imputados nas despesas inseridas, que resultará o valor solicitado para o pedido de pagamento atual. Apenas faturas com o campo ‘Projeto’ preenchido serão refletidas, </a:t>
            </a:r>
          </a:p>
          <a:p>
            <a:r>
              <a:rPr lang="pt-PT" sz="1200" dirty="0"/>
              <a:t>automaticamente, aquando da criação/submissão do ‘Pedido de Pagamento’. Caso exista a necessidade de edição de valores imputados nos ‘Projetos’, basta que o beneficiário aceda ao campo onde fez a 1ª inserção e selecione o projeto já inserido. Ao alterar os valores e clicar em ‘Salvar na Lista’ a informação submetida prevalece sobre a anterior.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4922508-E3B1-A1F7-67C5-AE1A3F678FFE}"/>
              </a:ext>
            </a:extLst>
          </p:cNvPr>
          <p:cNvSpPr txBox="1"/>
          <p:nvPr/>
        </p:nvSpPr>
        <p:spPr>
          <a:xfrm>
            <a:off x="7597066" y="3003321"/>
            <a:ext cx="4211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3AB57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  <a:p>
            <a:endParaRPr lang="pt-PT" sz="200" b="1" dirty="0">
              <a:solidFill>
                <a:srgbClr val="3AB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5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5C032-34F0-2395-419D-362CBF709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A5DD3-A4C6-EF43-2467-79EFF7F9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>
                <a:solidFill>
                  <a:srgbClr val="72BC9C"/>
                </a:solidFill>
                <a:latin typeface="+mn-lt"/>
              </a:rPr>
              <a:t>TD-C16-i05-RAA</a:t>
            </a:r>
            <a:endParaRPr lang="pt-PT" sz="2400">
              <a:solidFill>
                <a:srgbClr val="72BC9C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87549B3F-CF50-B2C2-8DF0-16800CFC2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58" y="283018"/>
            <a:ext cx="1418842" cy="536362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6D1B4D1B-0C28-8B43-2D06-1239640AE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4586" y="1856938"/>
            <a:ext cx="497662" cy="450515"/>
          </a:xfrm>
          <a:prstGeom prst="rect">
            <a:avLst/>
          </a:prstGeom>
        </p:spPr>
      </p:pic>
      <p:pic>
        <p:nvPicPr>
          <p:cNvPr id="32" name="Marcador de Posição de Conteúdo 6">
            <a:extLst>
              <a:ext uri="{FF2B5EF4-FFF2-40B4-BE49-F238E27FC236}">
                <a16:creationId xmlns:a16="http://schemas.microsoft.com/office/drawing/2014/main" id="{530DB37A-6989-92FE-C752-753F2E1618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209FC4B-A553-08B1-DE5F-A37E29F4D140}"/>
              </a:ext>
            </a:extLst>
          </p:cNvPr>
          <p:cNvGrpSpPr/>
          <p:nvPr/>
        </p:nvGrpSpPr>
        <p:grpSpPr>
          <a:xfrm>
            <a:off x="816442" y="819380"/>
            <a:ext cx="694809" cy="694809"/>
            <a:chOff x="816442" y="819380"/>
            <a:chExt cx="694809" cy="694809"/>
          </a:xfrm>
          <a:solidFill>
            <a:srgbClr val="3AB57A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16E13B-78EF-012A-EA68-A3EA37CD9CFE}"/>
                </a:ext>
              </a:extLst>
            </p:cNvPr>
            <p:cNvSpPr/>
            <p:nvPr/>
          </p:nvSpPr>
          <p:spPr>
            <a:xfrm>
              <a:off x="816442" y="819380"/>
              <a:ext cx="694809" cy="694809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5" name="Gráfico 14" descr="Recibo com preenchimento sólido">
              <a:extLst>
                <a:ext uri="{FF2B5EF4-FFF2-40B4-BE49-F238E27FC236}">
                  <a16:creationId xmlns:a16="http://schemas.microsoft.com/office/drawing/2014/main" id="{8994016F-47E1-15A2-BDB4-97CBA5005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8655" y="941593"/>
              <a:ext cx="450383" cy="450383"/>
            </a:xfrm>
            <a:prstGeom prst="rect">
              <a:avLst/>
            </a:prstGeom>
          </p:spPr>
        </p:pic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A1D2DD3-1B71-77FA-03C6-2F9B587616FD}"/>
              </a:ext>
            </a:extLst>
          </p:cNvPr>
          <p:cNvSpPr txBox="1"/>
          <p:nvPr/>
        </p:nvSpPr>
        <p:spPr>
          <a:xfrm>
            <a:off x="1633464" y="905174"/>
            <a:ext cx="347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800" b="1">
                <a:solidFill>
                  <a:srgbClr val="3AB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dirty="0">
                <a:solidFill>
                  <a:srgbClr val="3AB57A"/>
                </a:solidFill>
              </a:rPr>
              <a:t>Módulo Faturas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75A3CB0-F746-70D7-D3D7-445382BB3920}"/>
              </a:ext>
            </a:extLst>
          </p:cNvPr>
          <p:cNvSpPr>
            <a:spLocks noChangeAspect="1"/>
          </p:cNvSpPr>
          <p:nvPr/>
        </p:nvSpPr>
        <p:spPr>
          <a:xfrm>
            <a:off x="816442" y="1747240"/>
            <a:ext cx="5737859" cy="290268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8575">
            <a:solidFill>
              <a:srgbClr val="3AB5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F8DF96-81F0-A0A1-FC0A-0415FB349EED}"/>
              </a:ext>
            </a:extLst>
          </p:cNvPr>
          <p:cNvSpPr txBox="1"/>
          <p:nvPr/>
        </p:nvSpPr>
        <p:spPr>
          <a:xfrm>
            <a:off x="7612259" y="2999318"/>
            <a:ext cx="3752850" cy="1015663"/>
          </a:xfrm>
          <a:prstGeom prst="rect">
            <a:avLst/>
          </a:prstGeom>
          <a:noFill/>
          <a:ln w="19050">
            <a:solidFill>
              <a:srgbClr val="3AB57A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sz="1200" b="1" dirty="0"/>
              <a:t>Adicionar Pagamento Parcial </a:t>
            </a:r>
            <a:r>
              <a:rPr lang="pt-PT" sz="1200" dirty="0"/>
              <a:t>– utilizando esta opção passa a ser possível associar a fatura que englobe várias categorias de custos ao seu centro de custo, sem necessidade de colocar o valor total numa única rúbrica; 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18A9B799-461C-2158-F65A-A7A6C724C7E2}"/>
              </a:ext>
            </a:extLst>
          </p:cNvPr>
          <p:cNvGrpSpPr/>
          <p:nvPr/>
        </p:nvGrpSpPr>
        <p:grpSpPr>
          <a:xfrm rot="529419">
            <a:off x="6205848" y="1594903"/>
            <a:ext cx="1915018" cy="1938212"/>
            <a:chOff x="6077949" y="1747239"/>
            <a:chExt cx="1526588" cy="1591460"/>
          </a:xfrm>
        </p:grpSpPr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512B99A2-27E4-A791-F22A-458877436BCC}"/>
                </a:ext>
              </a:extLst>
            </p:cNvPr>
            <p:cNvSpPr/>
            <p:nvPr/>
          </p:nvSpPr>
          <p:spPr>
            <a:xfrm>
              <a:off x="6077949" y="1747239"/>
              <a:ext cx="1526588" cy="1591460"/>
            </a:xfrm>
            <a:custGeom>
              <a:avLst/>
              <a:gdLst>
                <a:gd name="connsiteX0" fmla="*/ 1107853 w 1526588"/>
                <a:gd name="connsiteY0" fmla="*/ 0 h 1591460"/>
                <a:gd name="connsiteX1" fmla="*/ 1526588 w 1526588"/>
                <a:gd name="connsiteY1" fmla="*/ 329899 h 1591460"/>
                <a:gd name="connsiteX2" fmla="*/ 1270844 w 1526588"/>
                <a:gd name="connsiteY2" fmla="*/ 633873 h 1591460"/>
                <a:gd name="connsiteX3" fmla="*/ 1221748 w 1526588"/>
                <a:gd name="connsiteY3" fmla="*/ 645880 h 1591460"/>
                <a:gd name="connsiteX4" fmla="*/ 0 w 1526588"/>
                <a:gd name="connsiteY4" fmla="*/ 1591460 h 1591460"/>
                <a:gd name="connsiteX5" fmla="*/ 727619 w 1526588"/>
                <a:gd name="connsiteY5" fmla="*/ 466431 h 1591460"/>
                <a:gd name="connsiteX6" fmla="*/ 722025 w 1526588"/>
                <a:gd name="connsiteY6" fmla="*/ 458311 h 1591460"/>
                <a:gd name="connsiteX7" fmla="*/ 689118 w 1526588"/>
                <a:gd name="connsiteY7" fmla="*/ 329899 h 1591460"/>
                <a:gd name="connsiteX8" fmla="*/ 1107853 w 1526588"/>
                <a:gd name="connsiteY8" fmla="*/ 0 h 159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6588" h="1591460">
                  <a:moveTo>
                    <a:pt x="1107853" y="0"/>
                  </a:moveTo>
                  <a:cubicBezTo>
                    <a:pt x="1339114" y="0"/>
                    <a:pt x="1526588" y="147701"/>
                    <a:pt x="1526588" y="329899"/>
                  </a:cubicBezTo>
                  <a:cubicBezTo>
                    <a:pt x="1526588" y="466548"/>
                    <a:pt x="1421134" y="583792"/>
                    <a:pt x="1270844" y="633873"/>
                  </a:cubicBezTo>
                  <a:lnTo>
                    <a:pt x="1221748" y="645880"/>
                  </a:lnTo>
                  <a:lnTo>
                    <a:pt x="0" y="1591460"/>
                  </a:lnTo>
                  <a:lnTo>
                    <a:pt x="727619" y="466431"/>
                  </a:lnTo>
                  <a:lnTo>
                    <a:pt x="722025" y="458311"/>
                  </a:lnTo>
                  <a:cubicBezTo>
                    <a:pt x="700835" y="418842"/>
                    <a:pt x="689118" y="375449"/>
                    <a:pt x="689118" y="329899"/>
                  </a:cubicBezTo>
                  <a:cubicBezTo>
                    <a:pt x="689118" y="147701"/>
                    <a:pt x="876592" y="0"/>
                    <a:pt x="1107853" y="0"/>
                  </a:cubicBezTo>
                  <a:close/>
                </a:path>
              </a:pathLst>
            </a:custGeom>
            <a:noFill/>
            <a:ln>
              <a:solidFill>
                <a:srgbClr val="3AB57A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PT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9A1D60-E78C-7DB8-24BD-83E684D56132}"/>
                </a:ext>
              </a:extLst>
            </p:cNvPr>
            <p:cNvSpPr/>
            <p:nvPr/>
          </p:nvSpPr>
          <p:spPr>
            <a:xfrm>
              <a:off x="6936971" y="1842491"/>
              <a:ext cx="497663" cy="464962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85213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DD621-2241-9F6E-63D5-2B5BAD523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6C087-E84C-6FF4-BE8A-C50F7CD8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42" y="6207368"/>
            <a:ext cx="2124986" cy="362309"/>
          </a:xfrm>
        </p:spPr>
        <p:txBody>
          <a:bodyPr>
            <a:normAutofit/>
          </a:bodyPr>
          <a:lstStyle/>
          <a:p>
            <a:r>
              <a:rPr lang="pt-PT" sz="1800">
                <a:solidFill>
                  <a:srgbClr val="72BC9C"/>
                </a:solidFill>
                <a:latin typeface="+mn-lt"/>
              </a:rPr>
              <a:t>TD-C16-i05-RAA</a:t>
            </a:r>
            <a:endParaRPr lang="pt-PT" sz="2400">
              <a:solidFill>
                <a:srgbClr val="72BC9C"/>
              </a:solidFill>
              <a:latin typeface="+mn-lt"/>
            </a:endParaRPr>
          </a:p>
        </p:txBody>
      </p:sp>
      <p:pic>
        <p:nvPicPr>
          <p:cNvPr id="3" name="Imagem 2" descr="Uma imagem com Tipo de letra, texto, Gráficos, captura de ecrã&#10;&#10;Descrição gerada automaticamente">
            <a:extLst>
              <a:ext uri="{FF2B5EF4-FFF2-40B4-BE49-F238E27FC236}">
                <a16:creationId xmlns:a16="http://schemas.microsoft.com/office/drawing/2014/main" id="{8CF819BD-F13B-2364-90E5-5F49DBC0C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58" y="283018"/>
            <a:ext cx="1418842" cy="536362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00994656-E0BD-4830-E3E5-6B40E4AE7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4586" y="1856938"/>
            <a:ext cx="497662" cy="450515"/>
          </a:xfrm>
          <a:prstGeom prst="rect">
            <a:avLst/>
          </a:prstGeom>
        </p:spPr>
      </p:pic>
      <p:pic>
        <p:nvPicPr>
          <p:cNvPr id="32" name="Marcador de Posição de Conteúdo 6">
            <a:extLst>
              <a:ext uri="{FF2B5EF4-FFF2-40B4-BE49-F238E27FC236}">
                <a16:creationId xmlns:a16="http://schemas.microsoft.com/office/drawing/2014/main" id="{E102105B-9512-E269-2A48-6C2B5A1BA0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803" y="6207368"/>
            <a:ext cx="4605763" cy="414116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E4FAAB8-2256-F213-8EB7-87E0BDA690FA}"/>
              </a:ext>
            </a:extLst>
          </p:cNvPr>
          <p:cNvGrpSpPr/>
          <p:nvPr/>
        </p:nvGrpSpPr>
        <p:grpSpPr>
          <a:xfrm>
            <a:off x="816442" y="819380"/>
            <a:ext cx="694809" cy="694809"/>
            <a:chOff x="816442" y="819380"/>
            <a:chExt cx="694809" cy="694809"/>
          </a:xfrm>
          <a:solidFill>
            <a:srgbClr val="3AB57A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3555CAC-B05A-41F8-15CE-45DD651BDB19}"/>
                </a:ext>
              </a:extLst>
            </p:cNvPr>
            <p:cNvSpPr/>
            <p:nvPr/>
          </p:nvSpPr>
          <p:spPr>
            <a:xfrm>
              <a:off x="816442" y="819380"/>
              <a:ext cx="694809" cy="694809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5" name="Gráfico 14" descr="Recibo com preenchimento sólido">
              <a:extLst>
                <a:ext uri="{FF2B5EF4-FFF2-40B4-BE49-F238E27FC236}">
                  <a16:creationId xmlns:a16="http://schemas.microsoft.com/office/drawing/2014/main" id="{D109507B-DFBA-C421-C557-453BB22B1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8655" y="941593"/>
              <a:ext cx="450383" cy="450383"/>
            </a:xfrm>
            <a:prstGeom prst="rect">
              <a:avLst/>
            </a:prstGeom>
          </p:spPr>
        </p:pic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9444F4D-F0B2-82EC-1EF7-21453FDC260D}"/>
              </a:ext>
            </a:extLst>
          </p:cNvPr>
          <p:cNvSpPr txBox="1"/>
          <p:nvPr/>
        </p:nvSpPr>
        <p:spPr>
          <a:xfrm>
            <a:off x="1633464" y="905174"/>
            <a:ext cx="347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2800" b="1">
                <a:solidFill>
                  <a:srgbClr val="3AB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dirty="0">
                <a:solidFill>
                  <a:srgbClr val="3AB57A"/>
                </a:solidFill>
              </a:rPr>
              <a:t>Módulo Faturas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34D1C92-6A37-B51A-8606-B95CBFC2186B}"/>
              </a:ext>
            </a:extLst>
          </p:cNvPr>
          <p:cNvSpPr>
            <a:spLocks noChangeAspect="1"/>
          </p:cNvSpPr>
          <p:nvPr/>
        </p:nvSpPr>
        <p:spPr>
          <a:xfrm>
            <a:off x="816443" y="1698479"/>
            <a:ext cx="10441957" cy="84356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8575">
            <a:solidFill>
              <a:srgbClr val="3AB5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44046C-78C5-81FC-3C17-3D43AD956E0E}"/>
              </a:ext>
            </a:extLst>
          </p:cNvPr>
          <p:cNvSpPr txBox="1"/>
          <p:nvPr/>
        </p:nvSpPr>
        <p:spPr>
          <a:xfrm>
            <a:off x="816442" y="3445280"/>
            <a:ext cx="2955456" cy="1015663"/>
          </a:xfrm>
          <a:prstGeom prst="rect">
            <a:avLst/>
          </a:prstGeom>
          <a:noFill/>
          <a:ln w="19050">
            <a:solidFill>
              <a:srgbClr val="3AB57A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sz="1200" b="1" dirty="0"/>
              <a:t>Fatura recusada </a:t>
            </a:r>
            <a:r>
              <a:rPr lang="pt-PT" sz="1200" dirty="0"/>
              <a:t>– o estado da fatura é alterado para ‘Recusada’ e fica disponível no ‘Editar’ </a:t>
            </a:r>
          </a:p>
          <a:p>
            <a:r>
              <a:rPr lang="pt-PT" sz="1200" dirty="0"/>
              <a:t>fatura a mensagem com o motivo da recusa da fatura por parte da AT.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4A8D1E2-2847-4197-DD2A-CC2FDB731540}"/>
              </a:ext>
            </a:extLst>
          </p:cNvPr>
          <p:cNvSpPr/>
          <p:nvPr/>
        </p:nvSpPr>
        <p:spPr>
          <a:xfrm rot="5400000">
            <a:off x="2129050" y="1361352"/>
            <a:ext cx="170877" cy="1162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24E0A9A-7A82-4D89-C18D-AB7380FDB1CC}"/>
              </a:ext>
            </a:extLst>
          </p:cNvPr>
          <p:cNvSpPr/>
          <p:nvPr/>
        </p:nvSpPr>
        <p:spPr>
          <a:xfrm rot="5400000">
            <a:off x="2129050" y="1744539"/>
            <a:ext cx="170877" cy="1162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1DB3C22-F69D-4136-7764-605CE215E012}"/>
              </a:ext>
            </a:extLst>
          </p:cNvPr>
          <p:cNvSpPr/>
          <p:nvPr/>
        </p:nvSpPr>
        <p:spPr>
          <a:xfrm rot="5400000">
            <a:off x="4796124" y="1585189"/>
            <a:ext cx="170876" cy="714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607980-128D-9515-8A70-0B75E170B017}"/>
              </a:ext>
            </a:extLst>
          </p:cNvPr>
          <p:cNvSpPr/>
          <p:nvPr/>
        </p:nvSpPr>
        <p:spPr>
          <a:xfrm rot="5400000">
            <a:off x="4862799" y="2061053"/>
            <a:ext cx="170876" cy="714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B37C7AC-F54C-7F8F-7210-93E31EEC9822}"/>
              </a:ext>
            </a:extLst>
          </p:cNvPr>
          <p:cNvSpPr/>
          <p:nvPr/>
        </p:nvSpPr>
        <p:spPr>
          <a:xfrm rot="5400000">
            <a:off x="3409890" y="1981324"/>
            <a:ext cx="170876" cy="714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640B7E-89B7-F778-60D8-86D2866B5533}"/>
              </a:ext>
            </a:extLst>
          </p:cNvPr>
          <p:cNvSpPr/>
          <p:nvPr/>
        </p:nvSpPr>
        <p:spPr>
          <a:xfrm rot="5400000">
            <a:off x="3409890" y="1585190"/>
            <a:ext cx="170876" cy="714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32E5AFE4-FDCD-6792-803A-45F69E03B67E}"/>
              </a:ext>
            </a:extLst>
          </p:cNvPr>
          <p:cNvCxnSpPr>
            <a:cxnSpLocks/>
          </p:cNvCxnSpPr>
          <p:nvPr/>
        </p:nvCxnSpPr>
        <p:spPr>
          <a:xfrm flipV="1">
            <a:off x="8156337" y="3162300"/>
            <a:ext cx="0" cy="1943100"/>
          </a:xfrm>
          <a:prstGeom prst="line">
            <a:avLst/>
          </a:prstGeom>
          <a:ln w="19050">
            <a:solidFill>
              <a:srgbClr val="74D2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AE45EEA-3125-5799-08AD-36DAFD1F89B2}"/>
              </a:ext>
            </a:extLst>
          </p:cNvPr>
          <p:cNvSpPr txBox="1"/>
          <p:nvPr/>
        </p:nvSpPr>
        <p:spPr>
          <a:xfrm>
            <a:off x="3894332" y="3429000"/>
            <a:ext cx="4260254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b="0" dirty="0"/>
              <a:t>Adicionalmente, ao passar com cursor do rato sobre o estado ‘</a:t>
            </a:r>
            <a:r>
              <a:rPr lang="pt-PT" dirty="0"/>
              <a:t>Recusada</a:t>
            </a:r>
            <a:r>
              <a:rPr lang="pt-PT" b="0" dirty="0"/>
              <a:t>’ na listagem, surge </a:t>
            </a:r>
          </a:p>
          <a:p>
            <a:r>
              <a:rPr lang="pt-PT" b="0" dirty="0"/>
              <a:t>também qual o motivo da fatura recusada. Os motivos possíveis para que a fatura seja </a:t>
            </a:r>
          </a:p>
          <a:p>
            <a:r>
              <a:rPr lang="pt-PT" b="0" dirty="0"/>
              <a:t>recusada após a validação da AT são os seguintes: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76F64F6-EE53-795F-C7C4-57E9F9B1A043}"/>
              </a:ext>
            </a:extLst>
          </p:cNvPr>
          <p:cNvSpPr/>
          <p:nvPr/>
        </p:nvSpPr>
        <p:spPr>
          <a:xfrm>
            <a:off x="8045798" y="3102625"/>
            <a:ext cx="221078" cy="221078"/>
          </a:xfrm>
          <a:prstGeom prst="ellipse">
            <a:avLst/>
          </a:prstGeom>
          <a:solidFill>
            <a:srgbClr val="74D293"/>
          </a:solidFill>
          <a:ln>
            <a:noFill/>
          </a:ln>
          <a:effectLst>
            <a:outerShdw blurRad="50800" dist="381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11C0A0-16C1-B041-B616-6A87DBC14FDA}"/>
              </a:ext>
            </a:extLst>
          </p:cNvPr>
          <p:cNvSpPr/>
          <p:nvPr/>
        </p:nvSpPr>
        <p:spPr>
          <a:xfrm>
            <a:off x="8045798" y="3665293"/>
            <a:ext cx="221078" cy="221078"/>
          </a:xfrm>
          <a:prstGeom prst="ellipse">
            <a:avLst/>
          </a:prstGeom>
          <a:solidFill>
            <a:srgbClr val="74D293"/>
          </a:solidFill>
          <a:ln>
            <a:noFill/>
          </a:ln>
          <a:effectLst>
            <a:outerShdw blurRad="50800" dist="381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538ADF-504A-0450-9B09-B895D991B227}"/>
              </a:ext>
            </a:extLst>
          </p:cNvPr>
          <p:cNvSpPr/>
          <p:nvPr/>
        </p:nvSpPr>
        <p:spPr>
          <a:xfrm>
            <a:off x="8045798" y="4253621"/>
            <a:ext cx="221078" cy="221078"/>
          </a:xfrm>
          <a:prstGeom prst="ellipse">
            <a:avLst/>
          </a:prstGeom>
          <a:solidFill>
            <a:srgbClr val="74D293"/>
          </a:solidFill>
          <a:ln>
            <a:noFill/>
          </a:ln>
          <a:effectLst>
            <a:outerShdw blurRad="50800" dist="381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64BF33E-CD6C-1C43-943B-629A035AC187}"/>
              </a:ext>
            </a:extLst>
          </p:cNvPr>
          <p:cNvSpPr/>
          <p:nvPr/>
        </p:nvSpPr>
        <p:spPr>
          <a:xfrm>
            <a:off x="8045798" y="4885108"/>
            <a:ext cx="221078" cy="221078"/>
          </a:xfrm>
          <a:prstGeom prst="ellipse">
            <a:avLst/>
          </a:prstGeom>
          <a:solidFill>
            <a:srgbClr val="74D293"/>
          </a:solidFill>
          <a:ln>
            <a:noFill/>
          </a:ln>
          <a:effectLst>
            <a:outerShdw blurRad="50800" dist="38100" algn="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8017712-8514-53FB-13E0-05F7186CF671}"/>
              </a:ext>
            </a:extLst>
          </p:cNvPr>
          <p:cNvSpPr txBox="1"/>
          <p:nvPr/>
        </p:nvSpPr>
        <p:spPr>
          <a:xfrm>
            <a:off x="8277020" y="2959473"/>
            <a:ext cx="333980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b="0" dirty="0"/>
              <a:t>Não existe fatura registada na AT com os dados inseridos;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A8B4C92-6107-D24D-389A-3809AAA13088}"/>
              </a:ext>
            </a:extLst>
          </p:cNvPr>
          <p:cNvSpPr txBox="1"/>
          <p:nvPr/>
        </p:nvSpPr>
        <p:spPr>
          <a:xfrm>
            <a:off x="8277020" y="3533378"/>
            <a:ext cx="333980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b="0" dirty="0"/>
              <a:t>Existe uma fatura anulada na AT com os dados inseridos;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8EF8902-4D37-B5A7-530F-F24B0B0CD760}"/>
              </a:ext>
            </a:extLst>
          </p:cNvPr>
          <p:cNvSpPr txBox="1"/>
          <p:nvPr/>
        </p:nvSpPr>
        <p:spPr>
          <a:xfrm>
            <a:off x="8277020" y="4158023"/>
            <a:ext cx="333980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b="0" dirty="0"/>
              <a:t>O Nº do documento não corresponde à fatura registada na AT;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07A3BB7-5DA4-5FE9-C328-1DB1A707CF9A}"/>
              </a:ext>
            </a:extLst>
          </p:cNvPr>
          <p:cNvSpPr txBox="1"/>
          <p:nvPr/>
        </p:nvSpPr>
        <p:spPr>
          <a:xfrm>
            <a:off x="8277020" y="4857147"/>
            <a:ext cx="3339802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t-PT" b="0" dirty="0"/>
              <a:t>A fatura não se encontra tratada pela AT. </a:t>
            </a:r>
          </a:p>
        </p:txBody>
      </p:sp>
    </p:spTree>
    <p:extLst>
      <p:ext uri="{BB962C8B-B14F-4D97-AF65-F5344CB8AC3E}">
        <p14:creationId xmlns:p14="http://schemas.microsoft.com/office/powerpoint/2010/main" val="3143432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A5BED2CB19FE459B57F3868101FB49" ma:contentTypeVersion="12" ma:contentTypeDescription="Criar um novo documento." ma:contentTypeScope="" ma:versionID="ae817d02bb5c0ae4a2a7a7bc17da6c6a">
  <xsd:schema xmlns:xsd="http://www.w3.org/2001/XMLSchema" xmlns:xs="http://www.w3.org/2001/XMLSchema" xmlns:p="http://schemas.microsoft.com/office/2006/metadata/properties" xmlns:ns2="dea4d55b-4963-4e45-b598-46d1882639c6" xmlns:ns3="8ddf19c4-4bd1-4296-b2ab-6cdaa466646c" targetNamespace="http://schemas.microsoft.com/office/2006/metadata/properties" ma:root="true" ma:fieldsID="59c418de015dc384748f0d2976a6dae6" ns2:_="" ns3:_="">
    <xsd:import namespace="dea4d55b-4963-4e45-b598-46d1882639c6"/>
    <xsd:import namespace="8ddf19c4-4bd1-4296-b2ab-6cdaa46664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4d55b-4963-4e45-b598-46d1882639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784b9655-aaa1-45fb-b050-bb2a8ca8c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f19c4-4bd1-4296-b2ab-6cdaa466646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a7f9c60-9037-444a-9809-058941714f87}" ma:internalName="TaxCatchAll" ma:showField="CatchAllData" ma:web="8ddf19c4-4bd1-4296-b2ab-6cdaa46664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a4d55b-4963-4e45-b598-46d1882639c6">
      <Terms xmlns="http://schemas.microsoft.com/office/infopath/2007/PartnerControls"/>
    </lcf76f155ced4ddcb4097134ff3c332f>
    <TaxCatchAll xmlns="8ddf19c4-4bd1-4296-b2ab-6cdaa466646c" xsi:nil="true"/>
  </documentManagement>
</p:properties>
</file>

<file path=customXml/itemProps1.xml><?xml version="1.0" encoding="utf-8"?>
<ds:datastoreItem xmlns:ds="http://schemas.openxmlformats.org/officeDocument/2006/customXml" ds:itemID="{33DB3267-E9BA-477D-90EA-B9677546E8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D327F3-615D-4811-87C2-74069DFEB8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a4d55b-4963-4e45-b598-46d1882639c6"/>
    <ds:schemaRef ds:uri="8ddf19c4-4bd1-4296-b2ab-6cdaa4666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B0DAB8-7FD5-48DF-9BAE-E203F39E754C}">
  <ds:schemaRefs>
    <ds:schemaRef ds:uri="9eef53a4-7ab8-4e4a-bd1f-886e4edd0aed"/>
    <ds:schemaRef ds:uri="d650ae28-2a40-43d4-abf6-d7bd0f1035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ea4d55b-4963-4e45-b598-46d1882639c6"/>
    <ds:schemaRef ds:uri="8ddf19c4-4bd1-4296-b2ab-6cdaa466646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634</Words>
  <Application>Microsoft Office PowerPoint</Application>
  <PresentationFormat>Ecrã Panorâmico</PresentationFormat>
  <Paragraphs>88</Paragraphs>
  <Slides>15</Slides>
  <Notes>14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Lato</vt:lpstr>
      <vt:lpstr>Lato Heavy</vt:lpstr>
      <vt:lpstr>Tema do Office</vt:lpstr>
      <vt:lpstr>Apresentação do PowerPoint</vt:lpstr>
      <vt:lpstr>TD-C16-i05-RAA</vt:lpstr>
      <vt:lpstr>TD-C16-i05-RAA</vt:lpstr>
      <vt:lpstr>TD-C16-i05-RAA</vt:lpstr>
      <vt:lpstr>TD-C16-i05-RAA</vt:lpstr>
      <vt:lpstr>TD-C16-i05-RAA</vt:lpstr>
      <vt:lpstr>TD-C16-i05-RAA</vt:lpstr>
      <vt:lpstr>TD-C16-i05-RAA</vt:lpstr>
      <vt:lpstr>TD-C16-i05-RAA</vt:lpstr>
      <vt:lpstr>TD-C16-i05-RAA</vt:lpstr>
      <vt:lpstr>TD-C16-i05-RAA</vt:lpstr>
      <vt:lpstr>TD-C16-i05-RAA</vt:lpstr>
      <vt:lpstr>TD-C16-i05-RAA</vt:lpstr>
      <vt:lpstr>TD-C16-i05-RAA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Catarina S. Soares</dc:creator>
  <cp:lastModifiedBy>Lília JP. Oliveira</cp:lastModifiedBy>
  <cp:revision>5</cp:revision>
  <cp:lastPrinted>2024-08-30T10:46:24Z</cp:lastPrinted>
  <dcterms:created xsi:type="dcterms:W3CDTF">2023-10-09T16:13:05Z</dcterms:created>
  <dcterms:modified xsi:type="dcterms:W3CDTF">2025-11-20T18:49:43Z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0x010100D3A5BED2CB19FE459B57F3868101FB49</vt:lpwstr>
  </property>
  <property fmtid="{D5CDD505-2E9C-101B-9397-08002B2CF9AE}" pid="3" name="MediaServiceImageTags">
    <vt:lpwstr/>
  </property>
</Properties>
</file>