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373" r:id="rId5"/>
    <p:sldId id="351" r:id="rId6"/>
    <p:sldId id="376" r:id="rId7"/>
    <p:sldId id="377" r:id="rId8"/>
    <p:sldId id="374" r:id="rId9"/>
  </p:sldIdLst>
  <p:sldSz cx="12192000" cy="6858000"/>
  <p:notesSz cx="6797675" cy="99266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B57A"/>
    <a:srgbClr val="83DBD9"/>
    <a:srgbClr val="39B7B7"/>
    <a:srgbClr val="72BC9C"/>
    <a:srgbClr val="3AB563"/>
    <a:srgbClr val="74D293"/>
    <a:srgbClr val="CEEADD"/>
    <a:srgbClr val="C1EDEC"/>
    <a:srgbClr val="439B8A"/>
    <a:srgbClr val="0081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édio 4 - Destaqu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ília JP. Oliveira" userId="fa6e3348-3875-4378-ac99-5af4e86d2357" providerId="ADAL" clId="{E36CB38E-A8A2-4470-9D45-BAAA81393D4F}"/>
    <pc:docChg chg="modSld">
      <pc:chgData name="Lília JP. Oliveira" userId="fa6e3348-3875-4378-ac99-5af4e86d2357" providerId="ADAL" clId="{E36CB38E-A8A2-4470-9D45-BAAA81393D4F}" dt="2025-11-20T23:42:44.795" v="0" actId="6549"/>
      <pc:docMkLst>
        <pc:docMk/>
      </pc:docMkLst>
      <pc:sldChg chg="modSp mod">
        <pc:chgData name="Lília JP. Oliveira" userId="fa6e3348-3875-4378-ac99-5af4e86d2357" providerId="ADAL" clId="{E36CB38E-A8A2-4470-9D45-BAAA81393D4F}" dt="2025-11-20T23:42:44.795" v="0" actId="6549"/>
        <pc:sldMkLst>
          <pc:docMk/>
          <pc:sldMk cId="1170244089" sldId="376"/>
        </pc:sldMkLst>
        <pc:spChg chg="mod">
          <ac:chgData name="Lília JP. Oliveira" userId="fa6e3348-3875-4378-ac99-5af4e86d2357" providerId="ADAL" clId="{E36CB38E-A8A2-4470-9D45-BAAA81393D4F}" dt="2025-11-20T23:42:44.795" v="0" actId="6549"/>
          <ac:spMkLst>
            <pc:docMk/>
            <pc:sldMk cId="1170244089" sldId="376"/>
            <ac:spMk id="5" creationId="{988A80C6-8544-C4C6-CB5E-E8A8CFEE3A4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039F3-FE95-4416-A610-E11D36A079AF}" type="datetimeFigureOut">
              <a:rPr lang="pt-PT" smtClean="0"/>
              <a:t>20/11/2025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FFC72-B4A3-45ED-B645-FAFA574C881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3931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FD1156-B139-4315-9FCF-6E619360B0AF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842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FD1156-B139-4315-9FCF-6E619360B0AF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662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470A1F-200B-B759-6AE4-19ED9C65A1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BD9E19-47AC-6358-49CD-068F05D42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2C2BE5E-18DE-9927-83BB-1908E20B2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B5C8-98C9-42C8-9029-1560AC0B6133}" type="datetimeFigureOut">
              <a:rPr lang="pt-PT" smtClean="0"/>
              <a:t>20/11/2025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A43C899-D275-C7B7-A391-EDE840CFC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3E7068F-58A2-3726-4A4D-A0586DD2D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1410-9336-49B6-9EAF-37B124E8C7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0360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FEE715-3454-9CEC-61AF-EAB321FF6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85450-37E6-B4ED-9E7B-4DF263ADE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EA132F6-13C3-9491-1978-3902373A6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B5C8-98C9-42C8-9029-1560AC0B6133}" type="datetimeFigureOut">
              <a:rPr lang="pt-PT" smtClean="0"/>
              <a:t>20/11/2025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1879F8B-AAB7-19D0-91E7-A36EF4D8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B03F9E-F682-A342-3ED0-B6F385E68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1410-9336-49B6-9EAF-37B124E8C7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534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49BC3E0-6BAB-FDF6-B99E-7D0E707B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0BE10025-D1AB-1FD7-14FE-A38F14808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E01E710-0D44-5AA1-2885-26C0CB209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B5C8-98C9-42C8-9029-1560AC0B6133}" type="datetimeFigureOut">
              <a:rPr lang="pt-PT" smtClean="0"/>
              <a:t>20/11/2025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B9F7654-5999-276C-6A59-9E2626935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55E01BE-9B81-2966-B4B1-E714BFB00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1410-9336-49B6-9EAF-37B124E8C7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3050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0B35A3-1649-DFAD-8A06-1DF86EB88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7E93202-3808-3978-4441-63197824C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3BA4D11-0937-19A8-E940-2AB10895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B5C8-98C9-42C8-9029-1560AC0B6133}" type="datetimeFigureOut">
              <a:rPr lang="pt-PT" smtClean="0"/>
              <a:t>20/11/2025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494505F-60A1-FAEF-C25D-47D0194DE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F341744-0F58-5007-6925-C4EE2A359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1410-9336-49B6-9EAF-37B124E8C7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505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691A36-4A9C-C89D-73C0-F23BF7D09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9B54172-A49C-17D4-86EE-AFFDF8D7B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E907FFE-455C-F655-AED9-BC2726E06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B5C8-98C9-42C8-9029-1560AC0B6133}" type="datetimeFigureOut">
              <a:rPr lang="pt-PT" smtClean="0"/>
              <a:t>20/11/2025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0D7EF9B-6B22-8D12-559F-30F77662F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0A12660-DB8B-36D9-E240-52BEB5CBA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1410-9336-49B6-9EAF-37B124E8C7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580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F3E3C1-B6D1-4A4D-7C11-541E8F091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B3F0E1D-AE2C-D73B-4A7E-F02D99D38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0303EB3-F9D4-C865-2EF7-40EDEAE58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BFB407A-230E-9163-1A99-54BEAC00F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B5C8-98C9-42C8-9029-1560AC0B6133}" type="datetimeFigureOut">
              <a:rPr lang="pt-PT" smtClean="0"/>
              <a:t>20/11/2025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E7B3CAD-E9FE-86A2-4E51-5DD01C146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8D367AC-6032-E4A8-1C28-C7249FC70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1410-9336-49B6-9EAF-37B124E8C7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6348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754DAB-5C6A-96F2-17FA-937BD5699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78EFDE5-3723-757F-7513-E39E97CAB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1A65BED-871C-FDED-ADF0-9361BF69F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3BF59E03-4F31-F14B-01DB-CF6AA2CA6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B18F13C6-E9A0-69F0-2FF2-CD6CA4A41C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F9BA0AA0-D8D2-8533-E126-B1F78E0A1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B5C8-98C9-42C8-9029-1560AC0B6133}" type="datetimeFigureOut">
              <a:rPr lang="pt-PT" smtClean="0"/>
              <a:t>20/11/2025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96E27A69-CDD0-2DEF-2E45-8B1F3066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DCF3FD09-375E-6936-12E6-B145AF9C9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1410-9336-49B6-9EAF-37B124E8C7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1699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60F4B-F415-F1BA-0C14-16012F2A1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33BF52A7-4E6F-1421-4431-4BFB03A4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B5C8-98C9-42C8-9029-1560AC0B6133}" type="datetimeFigureOut">
              <a:rPr lang="pt-PT" smtClean="0"/>
              <a:t>20/11/2025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94B97492-A853-7B0C-2DAF-618006108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97007FC-86D1-CEFD-D803-DF30F3E2D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1410-9336-49B6-9EAF-37B124E8C7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32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FF2EC3C8-0580-8BBE-4BAF-EA2EDDBA3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B5C8-98C9-42C8-9029-1560AC0B6133}" type="datetimeFigureOut">
              <a:rPr lang="pt-PT" smtClean="0"/>
              <a:t>20/11/2025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2CD6F71-D751-18DA-943F-E69E1120D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7CF5D69-D264-886B-EE18-153848DE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1410-9336-49B6-9EAF-37B124E8C7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817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D1969F-3F0A-2FD7-D15F-46FA6C9AB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B3025D4-70E7-1234-5D9E-EE86B3337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A1DB91E-033A-A167-DDF8-4116ABEF7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D7217F9-9675-6BCF-1889-AED4584A6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B5C8-98C9-42C8-9029-1560AC0B6133}" type="datetimeFigureOut">
              <a:rPr lang="pt-PT" smtClean="0"/>
              <a:t>20/11/2025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AD9EE0A-0BFB-A61D-FCE1-34F5F248A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8A9A25C-255D-142F-BBAB-507AAF24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1410-9336-49B6-9EAF-37B124E8C7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585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48F5B5-8317-E483-C0FE-5A73F7FF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97B79397-580F-9AE0-523B-99695D7B7E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6405FCA-C3C6-5F89-4635-95E151590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05F1758A-D966-0A32-9A58-C1F6A4DAF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B5C8-98C9-42C8-9029-1560AC0B6133}" type="datetimeFigureOut">
              <a:rPr lang="pt-PT" smtClean="0"/>
              <a:t>20/11/2025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20D11389-3BC7-50B2-07B2-2311C04E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11066AA1-C593-9B83-8D82-98AF6473B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1410-9336-49B6-9EAF-37B124E8C7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905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5E359DBF-88D3-EF25-0DDE-A775C54F0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E87CCF4-9991-1319-6484-33953EDCA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D456ED7-0999-FC2C-47CD-198446927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9B5C8-98C9-42C8-9029-1560AC0B6133}" type="datetimeFigureOut">
              <a:rPr lang="pt-PT" smtClean="0"/>
              <a:t>20/11/2025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05CAA57-977A-2301-118F-802DA82E7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FA4925-3B5E-97E7-B75F-BC4EFB862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1410-9336-49B6-9EAF-37B124E8C7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718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17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E16307DF-1BEC-559B-038A-3531E5105D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E541EECE-0323-24FF-85E8-8AD949EDF530}"/>
              </a:ext>
            </a:extLst>
          </p:cNvPr>
          <p:cNvSpPr txBox="1"/>
          <p:nvPr/>
        </p:nvSpPr>
        <p:spPr>
          <a:xfrm>
            <a:off x="1068889" y="583618"/>
            <a:ext cx="235083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PRR – AÇORES - C16-i05-RAA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8E0E104-D59E-46FF-C522-41CF39908553}"/>
              </a:ext>
            </a:extLst>
          </p:cNvPr>
          <p:cNvSpPr txBox="1"/>
          <p:nvPr/>
        </p:nvSpPr>
        <p:spPr>
          <a:xfrm>
            <a:off x="1068889" y="2461822"/>
            <a:ext cx="67889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SISTEMA DE INCENTIVOS À </a:t>
            </a:r>
            <a:r>
              <a:rPr lang="pt-PT" sz="4000" b="1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TRANSIÇÃO DIGITAL DAS EMPRESAS DOS AÇORES – Norma de Pagamentos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DDFEDEDE-866D-AA49-69C2-33BF242FBC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54551" y="382312"/>
            <a:ext cx="2281237" cy="67961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04B93255-E6B1-3FC0-3C53-47EC95268A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11832" y="5829528"/>
            <a:ext cx="5895975" cy="444854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B48101FC-A43A-3851-AD7E-1CEF545AE4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3308207"/>
            <a:ext cx="12192000" cy="271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05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áfico 26">
            <a:extLst>
              <a:ext uri="{FF2B5EF4-FFF2-40B4-BE49-F238E27FC236}">
                <a16:creationId xmlns:a16="http://schemas.microsoft.com/office/drawing/2014/main" id="{7E518F42-456C-6284-7FE1-C547AEDE58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CAAFCFC-405A-57A1-1043-38D7A5061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42" y="6207368"/>
            <a:ext cx="2124986" cy="362309"/>
          </a:xfrm>
        </p:spPr>
        <p:txBody>
          <a:bodyPr>
            <a:normAutofit/>
          </a:bodyPr>
          <a:lstStyle/>
          <a:p>
            <a:r>
              <a:rPr lang="pt-PT" sz="1800">
                <a:solidFill>
                  <a:srgbClr val="72BC9C"/>
                </a:solidFill>
                <a:latin typeface="+mn-lt"/>
              </a:rPr>
              <a:t>TD-C16-i05-RAA</a:t>
            </a:r>
            <a:endParaRPr lang="pt-PT" sz="2400">
              <a:solidFill>
                <a:srgbClr val="72BC9C"/>
              </a:solidFill>
              <a:latin typeface="+mn-lt"/>
            </a:endParaRPr>
          </a:p>
        </p:txBody>
      </p:sp>
      <p:pic>
        <p:nvPicPr>
          <p:cNvPr id="3" name="Imagem 2" descr="Uma imagem com Tipo de letra, texto, Gráficos, captura de ecrã&#10;&#10;Descrição gerada automaticamente">
            <a:extLst>
              <a:ext uri="{FF2B5EF4-FFF2-40B4-BE49-F238E27FC236}">
                <a16:creationId xmlns:a16="http://schemas.microsoft.com/office/drawing/2014/main" id="{68D0F755-3077-A925-346F-B9F4FF20B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807" y="360720"/>
            <a:ext cx="2499760" cy="944980"/>
          </a:xfrm>
          <a:prstGeom prst="rect">
            <a:avLst/>
          </a:prstGeom>
        </p:spPr>
      </p:pic>
      <p:pic>
        <p:nvPicPr>
          <p:cNvPr id="33" name="Marcador de Posição de Conteúdo 6">
            <a:extLst>
              <a:ext uri="{FF2B5EF4-FFF2-40B4-BE49-F238E27FC236}">
                <a16:creationId xmlns:a16="http://schemas.microsoft.com/office/drawing/2014/main" id="{614574A6-F79F-CB3E-C6F9-A163C98FC1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5803" y="6207368"/>
            <a:ext cx="4605763" cy="41411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5214015B-8C84-1868-BA02-44E94C1B12CA}"/>
              </a:ext>
            </a:extLst>
          </p:cNvPr>
          <p:cNvSpPr txBox="1">
            <a:spLocks/>
          </p:cNvSpPr>
          <p:nvPr/>
        </p:nvSpPr>
        <p:spPr>
          <a:xfrm>
            <a:off x="551080" y="850037"/>
            <a:ext cx="3977640" cy="57196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pt-PT" b="1" dirty="0"/>
            </a:br>
            <a:r>
              <a:rPr lang="pt-PT" b="1" dirty="0">
                <a:solidFill>
                  <a:srgbClr val="3AB57A"/>
                </a:solidFill>
              </a:rPr>
              <a:t>Norma de Pagamentos </a:t>
            </a:r>
            <a:br>
              <a:rPr lang="pt-PT" b="1" dirty="0">
                <a:solidFill>
                  <a:srgbClr val="3AB57A"/>
                </a:solidFill>
              </a:rPr>
            </a:br>
            <a:r>
              <a:rPr lang="pt-PT" b="1" dirty="0">
                <a:solidFill>
                  <a:srgbClr val="3AB57A"/>
                </a:solidFill>
              </a:rPr>
              <a:t>TD-C16-i05-RAA (componente C16.Empresas 4.0) </a:t>
            </a:r>
          </a:p>
        </p:txBody>
      </p:sp>
      <p:sp>
        <p:nvSpPr>
          <p:cNvPr id="6" name="Marcador de Posição de Conteúdo 6">
            <a:extLst>
              <a:ext uri="{FF2B5EF4-FFF2-40B4-BE49-F238E27FC236}">
                <a16:creationId xmlns:a16="http://schemas.microsoft.com/office/drawing/2014/main" id="{E9E5DBB0-434B-58C0-C952-3CCF77A27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2735" y="1281904"/>
            <a:ext cx="6462823" cy="47944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b="1" dirty="0"/>
              <a:t>Modalidades de pedido de pagamento</a:t>
            </a:r>
          </a:p>
          <a:p>
            <a:pPr marL="0" lvl="0" indent="0">
              <a:buNone/>
            </a:pPr>
            <a:r>
              <a:rPr lang="pt-PT" dirty="0"/>
              <a:t>Adiantamento; e/ou</a:t>
            </a:r>
          </a:p>
          <a:p>
            <a:pPr marL="0" lvl="0" indent="0">
              <a:buNone/>
            </a:pPr>
            <a:r>
              <a:rPr lang="pt-PT" dirty="0"/>
              <a:t>Saldo Final.</a:t>
            </a:r>
          </a:p>
          <a:p>
            <a:pPr marL="0" indent="0">
              <a:buNone/>
            </a:pPr>
            <a:endParaRPr lang="pt-PT" dirty="0"/>
          </a:p>
          <a:p>
            <a:pPr marL="0" lvl="0" indent="0">
              <a:buNone/>
            </a:pPr>
            <a:r>
              <a:rPr lang="pt-PT" b="1" dirty="0"/>
              <a:t>ADIANTAMENTO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t-PT" sz="2000" dirty="0"/>
              <a:t> 40% do apoio aprovado;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t-PT" sz="2000" dirty="0"/>
              <a:t> deve ser requerido no prazo de 45 dias úteis a contar da assinatura do Termo de Aceitação;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t-PT" sz="2000" dirty="0"/>
              <a:t> dispõe de 20 dias úteis para proceder à entrega de comprovativo relativo ao início do investimento;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t-PT" sz="2000" dirty="0"/>
              <a:t>O comprovativo deverá ser remetido para drec@azores.gov.pt, contendo a identificação do número de projeto e nome do beneficiário.</a:t>
            </a: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48237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1C647-C271-E7BD-9DD1-9E33A4187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áfico 26">
            <a:extLst>
              <a:ext uri="{FF2B5EF4-FFF2-40B4-BE49-F238E27FC236}">
                <a16:creationId xmlns:a16="http://schemas.microsoft.com/office/drawing/2014/main" id="{917EAF98-6A0A-69D0-7148-2C3A7DEAE7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375C023-C91E-AADA-6783-0B79411CC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42" y="6207368"/>
            <a:ext cx="2124986" cy="362309"/>
          </a:xfrm>
        </p:spPr>
        <p:txBody>
          <a:bodyPr>
            <a:normAutofit/>
          </a:bodyPr>
          <a:lstStyle/>
          <a:p>
            <a:r>
              <a:rPr lang="pt-PT" sz="1800">
                <a:solidFill>
                  <a:srgbClr val="72BC9C"/>
                </a:solidFill>
                <a:latin typeface="+mn-lt"/>
              </a:rPr>
              <a:t>TD-C16-i05-RAA</a:t>
            </a:r>
            <a:endParaRPr lang="pt-PT" sz="2400">
              <a:solidFill>
                <a:srgbClr val="72BC9C"/>
              </a:solidFill>
              <a:latin typeface="+mn-lt"/>
            </a:endParaRPr>
          </a:p>
        </p:txBody>
      </p:sp>
      <p:pic>
        <p:nvPicPr>
          <p:cNvPr id="3" name="Imagem 2" descr="Uma imagem com Tipo de letra, texto, Gráficos, captura de ecrã&#10;&#10;Descrição gerada automaticamente">
            <a:extLst>
              <a:ext uri="{FF2B5EF4-FFF2-40B4-BE49-F238E27FC236}">
                <a16:creationId xmlns:a16="http://schemas.microsoft.com/office/drawing/2014/main" id="{9E1F0D13-2854-6899-A81C-493054C03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807" y="360720"/>
            <a:ext cx="2499760" cy="944980"/>
          </a:xfrm>
          <a:prstGeom prst="rect">
            <a:avLst/>
          </a:prstGeom>
        </p:spPr>
      </p:pic>
      <p:pic>
        <p:nvPicPr>
          <p:cNvPr id="33" name="Marcador de Posição de Conteúdo 6">
            <a:extLst>
              <a:ext uri="{FF2B5EF4-FFF2-40B4-BE49-F238E27FC236}">
                <a16:creationId xmlns:a16="http://schemas.microsoft.com/office/drawing/2014/main" id="{E1C0D2E7-C688-4F7F-D3E8-43FAA542CD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5803" y="6207368"/>
            <a:ext cx="4605763" cy="414116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E71C7325-89D7-6998-BA86-3B75EA85F63D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39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>
                <a:solidFill>
                  <a:srgbClr val="83DBD9"/>
                </a:solidFill>
              </a:rPr>
              <a:t>Norma de Pagamentos</a:t>
            </a:r>
            <a:endParaRPr lang="pt-PT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88A80C6-8544-C4C6-CB5E-E8A8CFEE3A48}"/>
              </a:ext>
            </a:extLst>
          </p:cNvPr>
          <p:cNvSpPr txBox="1"/>
          <p:nvPr/>
        </p:nvSpPr>
        <p:spPr>
          <a:xfrm>
            <a:off x="838200" y="1411216"/>
            <a:ext cx="958170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SALDO FINAL</a:t>
            </a:r>
          </a:p>
          <a:p>
            <a:endParaRPr lang="pt-PT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dirty="0"/>
              <a:t>Deve ser apresentado no prazo máximo de 30 dias úteis após a conclusão da operação;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dirty="0"/>
              <a:t>Despesas de investimento realizadas, previamente validadas pela Autoridade Tributária;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dirty="0"/>
              <a:t>Certificado de conclusão;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dirty="0"/>
              <a:t>Documentos de quitação da totalidade das despesas realizadas;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dirty="0"/>
              <a:t>Autodeclaração de adequado registo contabilístico;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dirty="0"/>
              <a:t>Documentos comprovativos do cumprimento de condicionantes de decisão, quando aplicável;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dirty="0"/>
              <a:t>Relatório de execução material da operação;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dirty="0"/>
              <a:t>Ficha de Acompanhamento de Equipamento Elétrico e Eletrónico (EEE);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Prestação de informações complementares no âmbito da mitigação do risco do duplo financiamento.</a:t>
            </a:r>
            <a:r>
              <a:rPr lang="pt-PT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PT" b="1" dirty="0"/>
          </a:p>
          <a:p>
            <a:endParaRPr lang="pt-PT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t-PT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t-PT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70244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77C84-2A8B-BAD4-C12C-93A85148F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áfico 26">
            <a:extLst>
              <a:ext uri="{FF2B5EF4-FFF2-40B4-BE49-F238E27FC236}">
                <a16:creationId xmlns:a16="http://schemas.microsoft.com/office/drawing/2014/main" id="{C9C24EBB-F464-6B71-16F1-6507CCDDD8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3C48A2E-4746-E4FB-75CC-A4ADB6FBB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42" y="6207368"/>
            <a:ext cx="2124986" cy="362309"/>
          </a:xfrm>
        </p:spPr>
        <p:txBody>
          <a:bodyPr>
            <a:normAutofit/>
          </a:bodyPr>
          <a:lstStyle/>
          <a:p>
            <a:r>
              <a:rPr lang="pt-PT" sz="1800">
                <a:solidFill>
                  <a:srgbClr val="72BC9C"/>
                </a:solidFill>
                <a:latin typeface="+mn-lt"/>
              </a:rPr>
              <a:t>TD-C16-i05-RAA</a:t>
            </a:r>
            <a:endParaRPr lang="pt-PT" sz="2400">
              <a:solidFill>
                <a:srgbClr val="72BC9C"/>
              </a:solidFill>
              <a:latin typeface="+mn-lt"/>
            </a:endParaRPr>
          </a:p>
        </p:txBody>
      </p:sp>
      <p:pic>
        <p:nvPicPr>
          <p:cNvPr id="3" name="Imagem 2" descr="Uma imagem com Tipo de letra, texto, Gráficos, captura de ecrã&#10;&#10;Descrição gerada automaticamente">
            <a:extLst>
              <a:ext uri="{FF2B5EF4-FFF2-40B4-BE49-F238E27FC236}">
                <a16:creationId xmlns:a16="http://schemas.microsoft.com/office/drawing/2014/main" id="{75DCC9C5-CFDE-A3D7-9DF0-A98343A56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807" y="360720"/>
            <a:ext cx="2499760" cy="944980"/>
          </a:xfrm>
          <a:prstGeom prst="rect">
            <a:avLst/>
          </a:prstGeom>
        </p:spPr>
      </p:pic>
      <p:pic>
        <p:nvPicPr>
          <p:cNvPr id="33" name="Marcador de Posição de Conteúdo 6">
            <a:extLst>
              <a:ext uri="{FF2B5EF4-FFF2-40B4-BE49-F238E27FC236}">
                <a16:creationId xmlns:a16="http://schemas.microsoft.com/office/drawing/2014/main" id="{40BEF782-A1CA-A580-6D09-70F7F21CCD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5803" y="6207368"/>
            <a:ext cx="4605763" cy="414116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E46AD97-A519-2FBE-A51D-BADDA4EDD736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39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>
                <a:solidFill>
                  <a:srgbClr val="83DBD9"/>
                </a:solidFill>
              </a:rPr>
              <a:t>Norma de Pagamentos</a:t>
            </a:r>
            <a:endParaRPr lang="pt-PT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B176A00-ECA0-9DA3-040B-A59227ECD848}"/>
              </a:ext>
            </a:extLst>
          </p:cNvPr>
          <p:cNvSpPr txBox="1"/>
          <p:nvPr/>
        </p:nvSpPr>
        <p:spPr>
          <a:xfrm>
            <a:off x="838200" y="1411216"/>
            <a:ext cx="95817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dirty="0"/>
              <a:t>Não deve ser imputada despesa não relacionada ou não prevista na operação aprovada;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PT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dirty="0"/>
              <a:t>Podem ser aceites alterações que não afetam substancialmente o investimento e as condições acordadas no termo de aceitação: alteração de marca e/ou modelo de equipamento ou alteração de preço;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PT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Duplo financiamento: </a:t>
            </a:r>
            <a:r>
              <a:rPr lang="pt-PT" dirty="0"/>
              <a:t>beneficiário final deve declarar a existência de projetos complementares, identificá-los e indicar as suas fontes de financiamento, para que o organismo avaliador possa realizar um controlo cruzado para despiste de duplo financiamento</a:t>
            </a:r>
            <a:r>
              <a:rPr lang="pt-PT" dirty="0">
                <a:latin typeface="Calibri" panose="020F050202020403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PT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dirty="0"/>
              <a:t>O investimento realizado deve ser mantido e afeto à atividade e localização geográfica, durante 5 anos, ou 3 anos quando estejam em causa Pequenas e Médias Empresas, a contar da data do pagamento final ao Beneficiário Final;</a:t>
            </a:r>
          </a:p>
          <a:p>
            <a:endParaRPr lang="pt-PT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dirty="0"/>
              <a:t>Regras de comunicação: Cartaz e autocolantes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PT" b="1" dirty="0"/>
          </a:p>
          <a:p>
            <a:endParaRPr lang="pt-PT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t-PT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t-PT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3626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E16307DF-1BEC-559B-038A-3531E5105D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DDFEDEDE-866D-AA49-69C2-33BF242FBC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81589" y="2553253"/>
            <a:ext cx="2281237" cy="67961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04B93255-E6B1-3FC0-3C53-47EC95268A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48011" y="5829528"/>
            <a:ext cx="5895975" cy="444854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B48101FC-A43A-3851-AD7E-1CEF545AE41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0124" r="15115"/>
          <a:stretch/>
        </p:blipFill>
        <p:spPr>
          <a:xfrm>
            <a:off x="-2" y="1315807"/>
            <a:ext cx="12192002" cy="4958575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0C483EC7-09F9-CF81-AAED-2184F63BED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56194" y="4162808"/>
            <a:ext cx="1158148" cy="724651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4C57AFB-A4E6-58BE-502A-47D6249BBE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550986" y="4162808"/>
            <a:ext cx="996396" cy="724652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00E5A538-96AB-7BD6-4B94-D9E97740248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628742" y="4162808"/>
            <a:ext cx="1313432" cy="72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059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3A5BED2CB19FE459B57F3868101FB49" ma:contentTypeVersion="12" ma:contentTypeDescription="Criar um novo documento." ma:contentTypeScope="" ma:versionID="ae817d02bb5c0ae4a2a7a7bc17da6c6a">
  <xsd:schema xmlns:xsd="http://www.w3.org/2001/XMLSchema" xmlns:xs="http://www.w3.org/2001/XMLSchema" xmlns:p="http://schemas.microsoft.com/office/2006/metadata/properties" xmlns:ns2="dea4d55b-4963-4e45-b598-46d1882639c6" xmlns:ns3="8ddf19c4-4bd1-4296-b2ab-6cdaa466646c" targetNamespace="http://schemas.microsoft.com/office/2006/metadata/properties" ma:root="true" ma:fieldsID="59c418de015dc384748f0d2976a6dae6" ns2:_="" ns3:_="">
    <xsd:import namespace="dea4d55b-4963-4e45-b598-46d1882639c6"/>
    <xsd:import namespace="8ddf19c4-4bd1-4296-b2ab-6cdaa46664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a4d55b-4963-4e45-b598-46d1882639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m" ma:readOnly="false" ma:fieldId="{5cf76f15-5ced-4ddc-b409-7134ff3c332f}" ma:taxonomyMulti="true" ma:sspId="784b9655-aaa1-45fb-b050-bb2a8ca8c5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f19c4-4bd1-4296-b2ab-6cdaa466646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a7f9c60-9037-444a-9809-058941714f87}" ma:internalName="TaxCatchAll" ma:showField="CatchAllData" ma:web="8ddf19c4-4bd1-4296-b2ab-6cdaa46664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a4d55b-4963-4e45-b598-46d1882639c6">
      <Terms xmlns="http://schemas.microsoft.com/office/infopath/2007/PartnerControls"/>
    </lcf76f155ced4ddcb4097134ff3c332f>
    <TaxCatchAll xmlns="8ddf19c4-4bd1-4296-b2ab-6cdaa466646c" xsi:nil="true"/>
  </documentManagement>
</p:properties>
</file>

<file path=customXml/itemProps1.xml><?xml version="1.0" encoding="utf-8"?>
<ds:datastoreItem xmlns:ds="http://schemas.openxmlformats.org/officeDocument/2006/customXml" ds:itemID="{17D327F3-615D-4811-87C2-74069DFEB8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a4d55b-4963-4e45-b598-46d1882639c6"/>
    <ds:schemaRef ds:uri="8ddf19c4-4bd1-4296-b2ab-6cdaa46664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DB3267-E9BA-477D-90EA-B9677546E8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B0DAB8-7FD5-48DF-9BAE-E203F39E754C}">
  <ds:schemaRefs>
    <ds:schemaRef ds:uri="9eef53a4-7ab8-4e4a-bd1f-886e4edd0aed"/>
    <ds:schemaRef ds:uri="d650ae28-2a40-43d4-abf6-d7bd0f1035b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dea4d55b-4963-4e45-b598-46d1882639c6"/>
    <ds:schemaRef ds:uri="8ddf19c4-4bd1-4296-b2ab-6cdaa466646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352</Words>
  <Application>Microsoft Office PowerPoint</Application>
  <PresentationFormat>Ecrã Panorâmico</PresentationFormat>
  <Paragraphs>45</Paragraphs>
  <Slides>5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Lato</vt:lpstr>
      <vt:lpstr>Lato Heavy</vt:lpstr>
      <vt:lpstr>Wingdings</vt:lpstr>
      <vt:lpstr>Tema do Office</vt:lpstr>
      <vt:lpstr>Apresentação do PowerPoint</vt:lpstr>
      <vt:lpstr>TD-C16-i05-RAA</vt:lpstr>
      <vt:lpstr>TD-C16-i05-RAA</vt:lpstr>
      <vt:lpstr>TD-C16-i05-RAA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Catarina S. Soares</dc:creator>
  <cp:lastModifiedBy>Lília JP. Oliveira</cp:lastModifiedBy>
  <cp:revision>4</cp:revision>
  <cp:lastPrinted>2024-08-30T10:46:24Z</cp:lastPrinted>
  <dcterms:created xsi:type="dcterms:W3CDTF">2023-10-09T16:13:05Z</dcterms:created>
  <dcterms:modified xsi:type="dcterms:W3CDTF">2025-11-20T23:42:54Z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0x010100D3A5BED2CB19FE459B57F3868101FB49</vt:lpwstr>
  </property>
  <property fmtid="{D5CDD505-2E9C-101B-9397-08002B2CF9AE}" pid="3" name="MediaServiceImageTags">
    <vt:lpwstr/>
  </property>
</Properties>
</file>