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691" r:id="rId5"/>
  </p:sldMasterIdLst>
  <p:notesMasterIdLst>
    <p:notesMasterId r:id="rId7"/>
  </p:notesMasterIdLst>
  <p:handoutMasterIdLst>
    <p:handoutMasterId r:id="rId8"/>
  </p:handoutMasterIdLst>
  <p:sldIdLst>
    <p:sldId id="3036" r:id="rId6"/>
  </p:sldIdLst>
  <p:sldSz cx="6858000" cy="9906000" type="A4"/>
  <p:notesSz cx="6858000" cy="9144000"/>
  <p:custDataLst>
    <p:tags r:id="rId9"/>
  </p:custDataLst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82E"/>
    <a:srgbClr val="459ADD"/>
    <a:srgbClr val="9BCD77"/>
    <a:srgbClr val="E4E5E7"/>
    <a:srgbClr val="388D79"/>
    <a:srgbClr val="E5E5E5"/>
    <a:srgbClr val="7AD19B"/>
    <a:srgbClr val="69C592"/>
    <a:srgbClr val="5BDC94"/>
    <a:srgbClr val="F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3EBAE1-6A13-1577-CF76-F36B092687D7}" v="8" dt="2026-02-03T17:13:38.946"/>
    <p1510:client id="{85F3C787-74EE-A22F-19B0-6EAD6B47336E}" v="64" dt="2026-02-03T17:05:25.5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49" autoAdjust="0"/>
    <p:restoredTop sz="94610"/>
  </p:normalViewPr>
  <p:slideViewPr>
    <p:cSldViewPr snapToGrid="0">
      <p:cViewPr varScale="1">
        <p:scale>
          <a:sx n="67" d="100"/>
          <a:sy n="67" d="100"/>
        </p:scale>
        <p:origin x="327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200" d="100"/>
        <a:sy n="200" d="100"/>
      </p:scale>
      <p:origin x="0" y="-750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6C57DA-C340-7F41-994B-08D1DA3E3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E6AE6-C376-E841-BFD6-4ADF30B8D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4C54D-4C07-B44F-AA4E-45522C002639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9BD14-B87E-C649-A54D-AD32403212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FA3DF-0DD0-B748-BE15-C5D9A3FB8B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489F5-BF3F-9F40-BFDB-EBCDC3F872A7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270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AD0E-9097-564E-8589-6A953DEF9D59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F4F3-9A13-A247-A912-194583ECDC3A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0624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E65B35-1BC8-6CD2-7C48-F503A6AFD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D0B002C-A65C-F2A7-30FB-F055F18AA9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</p:spTree>
    <p:extLst>
      <p:ext uri="{BB962C8B-B14F-4D97-AF65-F5344CB8AC3E}">
        <p14:creationId xmlns:p14="http://schemas.microsoft.com/office/powerpoint/2010/main" val="160769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7077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00151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5693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9135694"/>
            <a:ext cx="1543050" cy="527403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600120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31344-0EA1-1944-9280-82738D49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5494" y="9135694"/>
            <a:ext cx="1543050" cy="527403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6AC345D9-27A7-5A4D-89C8-B54459F501A9}" type="slidenum">
              <a:rPr lang="en-PT" smtClean="0"/>
              <a:pPr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36876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76129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228998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11796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2005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0476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2744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345D9-27A7-5A4D-89C8-B54459F501A9}" type="slidenum">
              <a:rPr lang="en-PT" smtClean="0"/>
              <a:pPr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78301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61426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5">
            <a:extLst>
              <a:ext uri="{FF2B5EF4-FFF2-40B4-BE49-F238E27FC236}">
                <a16:creationId xmlns:a16="http://schemas.microsoft.com/office/drawing/2014/main" id="{690807A2-B95E-BD4E-A47E-B2C4D8BB7B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038628"/>
            <a:ext cx="6858000" cy="64243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9CC06B-DB77-B549-B828-EB73BE115FB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018" y="453276"/>
            <a:ext cx="617813" cy="572917"/>
          </a:xfrm>
          <a:prstGeom prst="rect">
            <a:avLst/>
          </a:prstGeom>
        </p:spPr>
      </p:pic>
      <p:pic>
        <p:nvPicPr>
          <p:cNvPr id="9" name="Imagem 10">
            <a:extLst>
              <a:ext uri="{FF2B5EF4-FFF2-40B4-BE49-F238E27FC236}">
                <a16:creationId xmlns:a16="http://schemas.microsoft.com/office/drawing/2014/main" id="{DA86105F-5AF4-6848-8F0A-258703ADCF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813" y="386404"/>
            <a:ext cx="854311" cy="65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4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514328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2" indent="-128582" algn="l" defTabSz="514328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47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1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075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39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03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68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32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896" indent="-128582" algn="l" defTabSz="514328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4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28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493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57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21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2985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50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14" algn="l" defTabSz="514328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DBA9-D4B1-B947-B064-9036F7161024}" type="datetimeFigureOut">
              <a:rPr lang="en-PT" smtClean="0"/>
              <a:t>02/03/2026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17ED8-1215-3E48-B0B8-A9F4D68EE4D2}" type="slidenum">
              <a:rPr lang="en-PT" smtClean="0"/>
              <a:t>‹nº›</a:t>
            </a:fld>
            <a:endParaRPr lang="en-PT"/>
          </a:p>
        </p:txBody>
      </p:sp>
      <p:pic>
        <p:nvPicPr>
          <p:cNvPr id="7" name="Imagem 5">
            <a:extLst>
              <a:ext uri="{FF2B5EF4-FFF2-40B4-BE49-F238E27FC236}">
                <a16:creationId xmlns:a16="http://schemas.microsoft.com/office/drawing/2014/main" id="{83670BBD-6E36-06D4-5A58-C2F1749A2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1" b="52941"/>
          <a:stretch/>
        </p:blipFill>
        <p:spPr>
          <a:xfrm>
            <a:off x="0" y="8087660"/>
            <a:ext cx="6858000" cy="181834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5987187-2170-E22F-85CA-7E39EA26F158}"/>
              </a:ext>
            </a:extLst>
          </p:cNvPr>
          <p:cNvGrpSpPr/>
          <p:nvPr userDrawn="1"/>
        </p:nvGrpSpPr>
        <p:grpSpPr>
          <a:xfrm>
            <a:off x="4701193" y="388560"/>
            <a:ext cx="2006604" cy="595160"/>
            <a:chOff x="8377603" y="248480"/>
            <a:chExt cx="3567296" cy="412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9BECC8D-E675-C3D7-AE79-7A88E05C7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757" y="306099"/>
              <a:ext cx="891527" cy="321952"/>
            </a:xfrm>
            <a:prstGeom prst="rect">
              <a:avLst/>
            </a:prstGeom>
          </p:spPr>
        </p:pic>
        <p:pic>
          <p:nvPicPr>
            <p:cNvPr id="10" name="Imagem 40">
              <a:extLst>
                <a:ext uri="{FF2B5EF4-FFF2-40B4-BE49-F238E27FC236}">
                  <a16:creationId xmlns:a16="http://schemas.microsoft.com/office/drawing/2014/main" id="{04F09A90-4DA9-A297-06CC-818082584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4114" y="262926"/>
              <a:ext cx="1220785" cy="365125"/>
            </a:xfrm>
            <a:prstGeom prst="rect">
              <a:avLst/>
            </a:prstGeom>
          </p:spPr>
        </p:pic>
        <p:pic>
          <p:nvPicPr>
            <p:cNvPr id="11" name="Imagem 39">
              <a:extLst>
                <a:ext uri="{FF2B5EF4-FFF2-40B4-BE49-F238E27FC236}">
                  <a16:creationId xmlns:a16="http://schemas.microsoft.com/office/drawing/2014/main" id="{E8474F90-251A-184A-BFCF-32A616F3D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7603" y="248480"/>
              <a:ext cx="1220785" cy="412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509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677" r:id="rId12"/>
    <p:sldLayoutId id="2147483688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ecuperarportugal.gov.p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8E443E-D5DC-7744-BDB4-1E8A433886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6" r="23246"/>
          <a:stretch/>
        </p:blipFill>
        <p:spPr>
          <a:xfrm>
            <a:off x="0" y="5729054"/>
            <a:ext cx="6858000" cy="3165287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563E23F4-FB3E-8846-9752-A976CB9DDEC8}"/>
              </a:ext>
            </a:extLst>
          </p:cNvPr>
          <p:cNvSpPr txBox="1">
            <a:spLocks/>
          </p:cNvSpPr>
          <p:nvPr/>
        </p:nvSpPr>
        <p:spPr>
          <a:xfrm>
            <a:off x="332206" y="1083055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b="1" dirty="0">
                <a:solidFill>
                  <a:srgbClr val="388D79"/>
                </a:solidFill>
                <a:latin typeface="Roboto"/>
                <a:ea typeface="Roboto"/>
              </a:rPr>
              <a:t>DESIGNAÇÃO DO PROJETO</a:t>
            </a:r>
            <a:r>
              <a:rPr lang="pt-PT" sz="1800" b="1" dirty="0">
                <a:solidFill>
                  <a:srgbClr val="388D79"/>
                </a:solidFill>
                <a:latin typeface="Roboto"/>
                <a:ea typeface="Roboto"/>
              </a:rPr>
              <a:t>: </a:t>
            </a:r>
            <a:endParaRPr lang="pt-PT" sz="1800" dirty="0"/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3FC4177-2465-8B4D-95E5-B4B90E53A768}"/>
              </a:ext>
            </a:extLst>
          </p:cNvPr>
          <p:cNvSpPr txBox="1">
            <a:spLocks/>
          </p:cNvSpPr>
          <p:nvPr/>
        </p:nvSpPr>
        <p:spPr>
          <a:xfrm>
            <a:off x="874159" y="1424432"/>
            <a:ext cx="5540444" cy="26958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PT" sz="180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89CE19F-7E84-22FC-B427-C78AF4C1C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295"/>
            <a:ext cx="6858000" cy="71224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8DA7AD81-B1DD-FE1A-03F8-46E17B360443}"/>
              </a:ext>
            </a:extLst>
          </p:cNvPr>
          <p:cNvSpPr txBox="1">
            <a:spLocks/>
          </p:cNvSpPr>
          <p:nvPr/>
        </p:nvSpPr>
        <p:spPr>
          <a:xfrm>
            <a:off x="332206" y="1684758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b="1" dirty="0">
                <a:solidFill>
                  <a:srgbClr val="388D79"/>
                </a:solidFill>
                <a:latin typeface="Roboto"/>
                <a:ea typeface="Roboto"/>
              </a:rPr>
              <a:t>CÓDIGO DO PROJETO: </a:t>
            </a:r>
            <a:endParaRPr lang="pt-PT" sz="1600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EAF65E1D-CACA-F6CC-3C3A-023881B9CF1D}"/>
              </a:ext>
            </a:extLst>
          </p:cNvPr>
          <p:cNvSpPr txBox="1">
            <a:spLocks/>
          </p:cNvSpPr>
          <p:nvPr/>
        </p:nvSpPr>
        <p:spPr>
          <a:xfrm>
            <a:off x="332206" y="3229672"/>
            <a:ext cx="5540444" cy="536812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800" b="1" dirty="0">
                <a:solidFill>
                  <a:srgbClr val="388D79"/>
                </a:solidFill>
                <a:latin typeface="Roboto"/>
                <a:ea typeface="+mj-lt"/>
                <a:cs typeface="+mj-lt"/>
              </a:rPr>
              <a:t>Descrição do projeto: </a:t>
            </a:r>
            <a:r>
              <a:rPr lang="pt-PT" sz="1600" dirty="0">
                <a:solidFill>
                  <a:srgbClr val="388D79"/>
                </a:solidFill>
                <a:ea typeface="+mj-lt"/>
                <a:cs typeface="+mj-lt"/>
              </a:rPr>
              <a:t> (referir o aviso p.e. se UDE 03/C16-i05-RAA/2024 - «UDE – Upgrade Digital Empresarial»)</a:t>
            </a:r>
            <a:endParaRPr lang="pt-PT" dirty="0">
              <a:ea typeface="+mj-lt"/>
              <a:cs typeface="+mj-lt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5C04FE9A-099D-8A2E-854F-499D344DDC08}"/>
              </a:ext>
            </a:extLst>
          </p:cNvPr>
          <p:cNvSpPr txBox="1">
            <a:spLocks/>
          </p:cNvSpPr>
          <p:nvPr/>
        </p:nvSpPr>
        <p:spPr>
          <a:xfrm>
            <a:off x="332206" y="2482738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b="1" dirty="0">
                <a:solidFill>
                  <a:srgbClr val="388D79"/>
                </a:solidFill>
                <a:latin typeface="Roboto"/>
                <a:ea typeface="Roboto"/>
              </a:rPr>
              <a:t>ENTIDADE PROMOTORA: </a:t>
            </a:r>
            <a:endParaRPr lang="pt-PT" sz="1600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82D5ECDB-DB7B-CA25-E5E8-A986616F426E}"/>
              </a:ext>
            </a:extLst>
          </p:cNvPr>
          <p:cNvSpPr txBox="1">
            <a:spLocks/>
          </p:cNvSpPr>
          <p:nvPr/>
        </p:nvSpPr>
        <p:spPr>
          <a:xfrm>
            <a:off x="332206" y="6751800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800" b="1" dirty="0">
                <a:solidFill>
                  <a:srgbClr val="388D79"/>
                </a:solidFill>
                <a:latin typeface="Roboto"/>
                <a:ea typeface="+mj-lt"/>
                <a:cs typeface="+mj-lt"/>
              </a:rPr>
              <a:t>Investimento (total)</a:t>
            </a:r>
            <a:r>
              <a:rPr lang="pt-PT" sz="1800" b="1" dirty="0">
                <a:solidFill>
                  <a:srgbClr val="388D79"/>
                </a:solidFill>
                <a:latin typeface="Roboto"/>
                <a:ea typeface="Roboto"/>
              </a:rPr>
              <a:t>:</a:t>
            </a:r>
            <a:endParaRPr lang="pt-PT" sz="1800" dirty="0">
              <a:ea typeface="Calibri Light"/>
              <a:cs typeface="Calibri Light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9EC11848-3376-9E5D-4648-DBC8320CC441}"/>
              </a:ext>
            </a:extLst>
          </p:cNvPr>
          <p:cNvSpPr txBox="1">
            <a:spLocks/>
          </p:cNvSpPr>
          <p:nvPr/>
        </p:nvSpPr>
        <p:spPr>
          <a:xfrm>
            <a:off x="332206" y="7738197"/>
            <a:ext cx="5540444" cy="344031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800" b="1" dirty="0">
                <a:solidFill>
                  <a:srgbClr val="388D79"/>
                </a:solidFill>
                <a:latin typeface="Roboto"/>
                <a:ea typeface="+mj-lt"/>
                <a:cs typeface="+mj-lt"/>
              </a:rPr>
              <a:t>Financiamento PRR</a:t>
            </a:r>
            <a:r>
              <a:rPr lang="pt-PT" sz="1800" b="1" dirty="0">
                <a:solidFill>
                  <a:srgbClr val="388D79"/>
                </a:solidFill>
                <a:latin typeface="Roboto"/>
                <a:ea typeface="Roboto"/>
              </a:rPr>
              <a:t>: </a:t>
            </a:r>
            <a:endParaRPr lang="pt-PT" sz="1800" dirty="0">
              <a:ea typeface="Calibri Light"/>
              <a:cs typeface="Calibri Light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14003489-95AB-2E15-B372-94D1D4A78DC5}"/>
              </a:ext>
            </a:extLst>
          </p:cNvPr>
          <p:cNvSpPr txBox="1">
            <a:spLocks/>
          </p:cNvSpPr>
          <p:nvPr/>
        </p:nvSpPr>
        <p:spPr>
          <a:xfrm>
            <a:off x="332206" y="8659371"/>
            <a:ext cx="5540444" cy="492324"/>
          </a:xfrm>
          <a:prstGeom prst="rect">
            <a:avLst/>
          </a:prstGeom>
        </p:spPr>
        <p:txBody>
          <a:bodyPr vert="horz" lIns="51435" tIns="25718" rIns="51435" bIns="25718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>
                <a:solidFill>
                  <a:srgbClr val="388D79"/>
                </a:solidFill>
                <a:ea typeface="+mj-lt"/>
                <a:cs typeface="+mj-lt"/>
              </a:rPr>
              <a:t>Informações adicionais sobre o PRR aceda a </a:t>
            </a:r>
            <a:r>
              <a:rPr lang="pt-PT" sz="1600" dirty="0">
                <a:solidFill>
                  <a:srgbClr val="388D79"/>
                </a:solidFill>
                <a:ea typeface="+mj-lt"/>
                <a:cs typeface="+mj-lt"/>
                <a:hlinkClick r:id="rId4"/>
              </a:rPr>
              <a:t>Plano de Recuperação e Resiliência - Recuperar Portuga</a:t>
            </a:r>
            <a:r>
              <a:rPr lang="pt-PT" sz="1600" dirty="0">
                <a:solidFill>
                  <a:srgbClr val="388D79"/>
                </a:solidFill>
                <a:ea typeface="+mj-lt"/>
                <a:cs typeface="+mj-lt"/>
              </a:rPr>
              <a:t>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630901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036,1,Slide278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2A39DA9ED6CF41A590576550FD747A" ma:contentTypeVersion="12" ma:contentTypeDescription="Criar um novo documento." ma:contentTypeScope="" ma:versionID="60467545521a59918fab3cae21e85d28">
  <xsd:schema xmlns:xsd="http://www.w3.org/2001/XMLSchema" xmlns:xs="http://www.w3.org/2001/XMLSchema" xmlns:p="http://schemas.microsoft.com/office/2006/metadata/properties" xmlns:ns2="052bf4a4-e7b7-4f80-bdbc-5cae45d371d0" xmlns:ns3="419e3ae2-472a-409d-a29b-1a6222dde1c2" targetNamespace="http://schemas.microsoft.com/office/2006/metadata/properties" ma:root="true" ma:fieldsID="e497faf6f64a061e9d992872855628a7" ns2:_="" ns3:_="">
    <xsd:import namespace="052bf4a4-e7b7-4f80-bdbc-5cae45d371d0"/>
    <xsd:import namespace="419e3ae2-472a-409d-a29b-1a6222dde1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bf4a4-e7b7-4f80-bdbc-5cae45d371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m" ma:readOnly="false" ma:fieldId="{5cf76f15-5ced-4ddc-b409-7134ff3c332f}" ma:taxonomyMulti="true" ma:sspId="784b9655-aaa1-45fb-b050-bb2a8ca8c5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9e3ae2-472a-409d-a29b-1a6222dde1c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6533264-0ab3-409a-94f9-f6898a5b2d9e}" ma:internalName="TaxCatchAll" ma:showField="CatchAllData" ma:web="419e3ae2-472a-409d-a29b-1a6222dde1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19e3ae2-472a-409d-a29b-1a6222dde1c2" xsi:nil="true"/>
    <lcf76f155ced4ddcb4097134ff3c332f xmlns="052bf4a4-e7b7-4f80-bdbc-5cae45d371d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2F673C0-D500-4721-A47F-B76C18C089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FA8690-35F6-46F0-91D3-DCBC9CBD09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2bf4a4-e7b7-4f80-bdbc-5cae45d371d0"/>
    <ds:schemaRef ds:uri="419e3ae2-472a-409d-a29b-1a6222dde1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674E9FC-8D94-4FEA-B6BC-3680313CE380}">
  <ds:schemaRefs>
    <ds:schemaRef ds:uri="cebe9e17-f7b0-44b5-9033-9bb7a08ffccf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ea4b692-d610-4d07-8614-9c17e0645d9a"/>
    <ds:schemaRef ds:uri="419e3ae2-472a-409d-a29b-1a6222dde1c2"/>
    <ds:schemaRef ds:uri="052bf4a4-e7b7-4f80-bdbc-5cae45d371d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12623</TotalTime>
  <Words>60</Words>
  <Application>Microsoft Office PowerPoint</Application>
  <PresentationFormat>Papel A4 (210x297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1_Office Theme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André C. Lima</cp:lastModifiedBy>
  <cp:revision>54</cp:revision>
  <dcterms:created xsi:type="dcterms:W3CDTF">2022-04-06T14:10:48Z</dcterms:created>
  <dcterms:modified xsi:type="dcterms:W3CDTF">2026-02-03T17:14:43Z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0x010100762A39DA9ED6CF41A590576550FD747A</vt:lpwstr>
  </property>
  <property fmtid="{D5CDD505-2E9C-101B-9397-08002B2CF9AE}" pid="3" name="MediaServiceImageTags">
    <vt:lpwstr/>
  </property>
</Properties>
</file>